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0"/>
  </p:notesMasterIdLst>
  <p:sldIdLst>
    <p:sldId id="256" r:id="rId3"/>
    <p:sldId id="361" r:id="rId4"/>
    <p:sldId id="257" r:id="rId5"/>
    <p:sldId id="313" r:id="rId6"/>
    <p:sldId id="373" r:id="rId7"/>
    <p:sldId id="315" r:id="rId8"/>
    <p:sldId id="302" r:id="rId9"/>
    <p:sldId id="328" r:id="rId10"/>
    <p:sldId id="303" r:id="rId11"/>
    <p:sldId id="371" r:id="rId12"/>
    <p:sldId id="326" r:id="rId13"/>
    <p:sldId id="338" r:id="rId14"/>
    <p:sldId id="378" r:id="rId15"/>
    <p:sldId id="327" r:id="rId16"/>
    <p:sldId id="399" r:id="rId17"/>
    <p:sldId id="376" r:id="rId18"/>
    <p:sldId id="370" r:id="rId19"/>
    <p:sldId id="393" r:id="rId20"/>
    <p:sldId id="394" r:id="rId21"/>
    <p:sldId id="307" r:id="rId22"/>
    <p:sldId id="308" r:id="rId23"/>
    <p:sldId id="392" r:id="rId24"/>
    <p:sldId id="333" r:id="rId25"/>
    <p:sldId id="331" r:id="rId26"/>
    <p:sldId id="374" r:id="rId27"/>
    <p:sldId id="375" r:id="rId28"/>
    <p:sldId id="388" r:id="rId29"/>
    <p:sldId id="358" r:id="rId30"/>
    <p:sldId id="291" r:id="rId31"/>
    <p:sldId id="292" r:id="rId32"/>
    <p:sldId id="380" r:id="rId33"/>
    <p:sldId id="397" r:id="rId34"/>
    <p:sldId id="395" r:id="rId35"/>
    <p:sldId id="396" r:id="rId36"/>
    <p:sldId id="386" r:id="rId37"/>
    <p:sldId id="387" r:id="rId38"/>
    <p:sldId id="398" r:id="rId39"/>
    <p:sldId id="359" r:id="rId40"/>
    <p:sldId id="323" r:id="rId41"/>
    <p:sldId id="325" r:id="rId42"/>
    <p:sldId id="345" r:id="rId43"/>
    <p:sldId id="382" r:id="rId44"/>
    <p:sldId id="383" r:id="rId45"/>
    <p:sldId id="385" r:id="rId46"/>
    <p:sldId id="389" r:id="rId47"/>
    <p:sldId id="348" r:id="rId48"/>
    <p:sldId id="357" r:id="rId49"/>
    <p:sldId id="310" r:id="rId50"/>
    <p:sldId id="354" r:id="rId51"/>
    <p:sldId id="355" r:id="rId52"/>
    <p:sldId id="390" r:id="rId53"/>
    <p:sldId id="400" r:id="rId54"/>
    <p:sldId id="391" r:id="rId55"/>
    <p:sldId id="401" r:id="rId56"/>
    <p:sldId id="360" r:id="rId57"/>
    <p:sldId id="381" r:id="rId58"/>
    <p:sldId id="312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8"/>
    <p:restoredTop sz="95037"/>
  </p:normalViewPr>
  <p:slideViewPr>
    <p:cSldViewPr snapToGrid="0" snapToObjects="1">
      <p:cViewPr>
        <p:scale>
          <a:sx n="93" d="100"/>
          <a:sy n="93" d="100"/>
        </p:scale>
        <p:origin x="78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A4BCA-A36A-4967-AA82-FD168F25547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9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4F3A3B-8460-D347-B6DD-C0CAF9B5F855}" type="slidenum">
              <a:rPr lang="en-US" altLang="en-US"/>
              <a:pPr/>
              <a:t>53</a:t>
            </a:fld>
            <a:endParaRPr lang="en-US" altLang="en-US" dirty="0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649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massive 750Mb/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04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>
                <a:latin typeface="Arial" charset="0"/>
                <a:ea typeface="msgothic" charset="-128"/>
                <a:cs typeface="msgothic" charset="-128"/>
              </a:rPr>
              <a:t>Illustration of how a virtual interviewer sees a human. The interviewer assesses the psychological state of the human by tracking and analyzing their facial expressions, body posture, and speech.</a:t>
            </a:r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15BA2-41A1-46AC-9669-D6D86619A2C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9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0B4C-999B-2B45-AA30-B88380B45DBC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7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035D7-872F-624F-BAD1-678307533A7F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DC9799-BD3E-3242-B32A-B2F9974B8AF2}" type="slidenum">
              <a:rPr lang="en-GB" altLang="en-US"/>
              <a:pPr/>
              <a:t>51</a:t>
            </a:fld>
            <a:endParaRPr lang="en-GB" altLang="en-US" dirty="0"/>
          </a:p>
        </p:txBody>
      </p:sp>
      <p:sp>
        <p:nvSpPr>
          <p:cNvPr id="108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84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514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310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7670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926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87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927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2952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7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81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699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387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4" y="463296"/>
            <a:ext cx="7795337" cy="678728"/>
          </a:xfrm>
        </p:spPr>
        <p:txBody>
          <a:bodyPr lIns="0" rIns="182880" anchor="t" anchorCtr="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4" y="1238251"/>
            <a:ext cx="7780337" cy="361949"/>
          </a:xfrm>
        </p:spPr>
        <p:txBody>
          <a:bodyPr lIns="0" tIns="0" rIns="182880" bIns="0" anchor="t" anchorCtr="0">
            <a:noAutofit/>
          </a:bodyPr>
          <a:lstStyle>
            <a:lvl1pPr marL="0" indent="0">
              <a:buNone/>
              <a:defRPr sz="2000" cap="all" spc="-50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6506342"/>
            <a:ext cx="4069750" cy="175132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700" cap="all">
                <a:solidFill>
                  <a:srgbClr val="5F5F5F"/>
                </a:solidFill>
              </a:defRPr>
            </a:lvl1pPr>
          </a:lstStyle>
          <a:p>
            <a:r>
              <a:rPr lang="en-US" dirty="0" smtClean="0">
                <a:latin typeface="Calibri"/>
              </a:rPr>
              <a:t>© 2014 Brocade Communications Systems, Inc. CONFIDENTIAL—For Internal Use Only </a:t>
            </a:r>
            <a:endParaRPr lang="en-US" dirty="0">
              <a:latin typeface="Calibri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6506343"/>
            <a:ext cx="211568" cy="175132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700" cap="all">
                <a:solidFill>
                  <a:srgbClr val="5F5F5F"/>
                </a:solidFill>
              </a:defRPr>
            </a:lvl1pPr>
          </a:lstStyle>
          <a:p>
            <a:fld id="{DB8BB9A7-48F6-5544-BE85-4528CCD443BD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78339" y="2082800"/>
            <a:ext cx="7903661" cy="3725333"/>
          </a:xfrm>
        </p:spPr>
        <p:txBody>
          <a:bodyPr anchor="t" anchorCtr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94360" y="6511423"/>
            <a:ext cx="2743200" cy="182880"/>
          </a:xfrm>
        </p:spPr>
        <p:txBody>
          <a:bodyPr lIns="0" tIns="0" rIns="0" bIns="0" anchor="b" anchorCtr="0"/>
          <a:lstStyle>
            <a:lvl1pPr marL="0" indent="0" algn="l">
              <a:buNone/>
              <a:defRPr sz="700" cap="all">
                <a:solidFill>
                  <a:srgbClr val="5F5F5F"/>
                </a:solidFill>
              </a:defRPr>
            </a:lvl1pPr>
            <a:lvl2pPr marL="173037" indent="0" algn="l">
              <a:buNone/>
              <a:defRPr sz="600">
                <a:solidFill>
                  <a:srgbClr val="FFFFFF"/>
                </a:solidFill>
              </a:defRPr>
            </a:lvl2pPr>
            <a:lvl3pPr marL="346075" indent="0" algn="l">
              <a:buNone/>
              <a:defRPr sz="600">
                <a:solidFill>
                  <a:srgbClr val="FFFFFF"/>
                </a:solidFill>
              </a:defRPr>
            </a:lvl3pPr>
            <a:lvl4pPr marL="512762" indent="0" algn="l">
              <a:buNone/>
              <a:defRPr sz="600">
                <a:solidFill>
                  <a:srgbClr val="FFFFFF"/>
                </a:solidFill>
              </a:defRPr>
            </a:lvl4pPr>
            <a:lvl5pPr marL="685800" indent="0" algn="l">
              <a:buNone/>
              <a:defRPr sz="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25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636054"/>
            <a:ext cx="8588861" cy="634361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982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BC548DE-157F-4445-8A44-E6784E94F38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248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6506343"/>
            <a:ext cx="4069750" cy="175132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dirty="0" smtClean="0">
                <a:latin typeface="Calibri"/>
              </a:rPr>
              <a:t>© 2014 BROCADE COMMUNICATIONS SYSTEMS, INC. CONFIDENTIAL—FOR INTERNAL USE ONLY</a:t>
            </a:r>
            <a:endParaRPr lang="en-US" dirty="0"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6506345"/>
            <a:ext cx="211568" cy="175132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94360" y="6511423"/>
            <a:ext cx="2743200" cy="182880"/>
          </a:xfrm>
        </p:spPr>
        <p:txBody>
          <a:bodyPr lIns="0" tIns="0" rIns="0" bIns="0" anchor="b" anchorCtr="0"/>
          <a:lstStyle>
            <a:lvl1pPr marL="0" indent="0" algn="l">
              <a:buNone/>
              <a:defRPr sz="600" cap="all">
                <a:solidFill>
                  <a:srgbClr val="D6D6D6"/>
                </a:solidFill>
              </a:defRPr>
            </a:lvl1pPr>
            <a:lvl2pPr marL="173030" indent="0" algn="l">
              <a:buNone/>
              <a:defRPr sz="600">
                <a:solidFill>
                  <a:srgbClr val="FFFFFF"/>
                </a:solidFill>
              </a:defRPr>
            </a:lvl2pPr>
            <a:lvl3pPr marL="346060" indent="0" algn="l">
              <a:buNone/>
              <a:defRPr sz="600">
                <a:solidFill>
                  <a:srgbClr val="FFFFFF"/>
                </a:solidFill>
              </a:defRPr>
            </a:lvl3pPr>
            <a:lvl4pPr marL="512740" indent="0" algn="l">
              <a:buNone/>
              <a:defRPr sz="600">
                <a:solidFill>
                  <a:srgbClr val="FFFFFF"/>
                </a:solidFill>
              </a:defRPr>
            </a:lvl4pPr>
            <a:lvl5pPr marL="685770" indent="0" algn="l">
              <a:buNone/>
              <a:defRPr sz="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66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2/11/16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39E85-3092-BC46-B99C-4E2EC3DBB2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55CDD-D7C6-8042-9352-EB1D3AB4B6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83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talks/2015/sponsors_lunch_ietf93.pptx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.emf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mm@%7Bbrocade.com,uoregon.edu,1-4-5.ne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hyperlink" Target="http://www.cns.nyu.edu/heegerlab/content/publications/Tolhurst-VisNeurosci1997a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red.com/2015/05/wolframs-image-rec-site-reflects-enormous-shift-ai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www.cruxialcio.com/twitter-joins-ai-race-its-new-team-cortex-10393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167.pdf" TargetMode="External"/><Relationship Id="rId4" Type="http://schemas.openxmlformats.org/officeDocument/2006/relationships/hyperlink" Target="http://chronicle.com/article/The-Believers/190147/" TargetMode="External"/><Relationship Id="rId5" Type="http://schemas.openxmlformats.org/officeDocument/2006/relationships/hyperlink" Target="http://www.nature.com/nature/journal/v521/n7553/full/nature14539.html" TargetMode="External"/><Relationship Id="rId6" Type="http://schemas.openxmlformats.org/officeDocument/2006/relationships/hyperlink" Target="http://people.idsia.ch/~juergen/deep-learning-conspiracy.html" TargetMode="External"/><Relationship Id="rId7" Type="http://schemas.openxmlformats.org/officeDocument/2006/relationships/hyperlink" Target="http://recode.net/2015/07/15/ai-conspiracy-the-scientists-behind-deep-learning/" TargetMode="External"/><Relationship Id="rId8" Type="http://schemas.openxmlformats.org/officeDocument/2006/relationships/image" Target="../media/image25.png"/><Relationship Id="rId9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orch.ch/" TargetMode="External"/><Relationship Id="rId4" Type="http://schemas.openxmlformats.org/officeDocument/2006/relationships/hyperlink" Target="https://www.tensorflow.org/" TargetMode="External"/><Relationship Id="rId5" Type="http://schemas.openxmlformats.org/officeDocument/2006/relationships/hyperlink" Target="http://scikit-learn.org" TargetMode="External"/><Relationship Id="rId6" Type="http://schemas.openxmlformats.org/officeDocument/2006/relationships/hyperlink" Target="http://caffe.berkeleyvision.org/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s://www.nanog.org/sites/default/files/meetings/NANOG64/1023/20150603_Szarecki_Architecture_For_Fine-Grain__v2.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hyperlink" Target="https://www.nanog.org/sites/default/files/meetings/NANOG64/1011/20150604_George_Sdn_In_The_v1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v" TargetMode="External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s://wiki.opnfv.org/requirements_projects/data_collection_of_failure_predicti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4" Type="http://schemas.openxmlformats.org/officeDocument/2006/relationships/image" Target="../media/image36.jpg"/><Relationship Id="rId5" Type="http://schemas.openxmlformats.org/officeDocument/2006/relationships/hyperlink" Target="http://www.iro.umontreal.ca/~lisa/pointeurs/TR1312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hyperlink" Target="https://dl.dropboxusercontent.com/u/50282823/Propagation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6.962/www/www_spring_2001/emin/slt.pdf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48.gif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://deeplearning.cs.cmu.edu/pdfs/Hochreiter97_lstm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5" Type="http://schemas.openxmlformats.org/officeDocument/2006/relationships/image" Target="../media/image56.jpeg"/><Relationship Id="rId6" Type="http://schemas.openxmlformats.org/officeDocument/2006/relationships/image" Target="../media/image57.jpeg"/><Relationship Id="rId7" Type="http://schemas.openxmlformats.org/officeDocument/2006/relationships/image" Target="../media/image58.jpeg"/><Relationship Id="rId8" Type="http://schemas.openxmlformats.org/officeDocument/2006/relationships/image" Target="../media/image59.jpeg"/><Relationship Id="rId9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eyer/ml" TargetMode="External"/><Relationship Id="rId4" Type="http://schemas.openxmlformats.org/officeDocument/2006/relationships/hyperlink" Target="http://kdd.ics.uci.edu/databases/kddcup99/kddcup99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rk.apache.org/downloads.html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vidmeyer/ml" TargetMode="External"/><Relationship Id="rId3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gnet.5g-ppp.eu/" TargetMode="External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511.08228v2.pdf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hyperlink" Target="http://www.1-4-5.net/~dmm/talks/2015/thursday_lunch_ietf93.ppt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ia.swin.edu.au/urp/diffuse/papers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734"/>
            <a:ext cx="818776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Recent Advances in Machine Learning </a:t>
            </a:r>
            <a:br>
              <a:rPr lang="en-US" dirty="0" smtClean="0"/>
            </a:br>
            <a:r>
              <a:rPr lang="en-US" sz="3600" dirty="0" smtClean="0"/>
              <a:t>And Their Application to Networking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572209"/>
            <a:ext cx="7086600" cy="1254392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smtClean="0"/>
              <a:t>David Meyer</a:t>
            </a:r>
          </a:p>
          <a:p>
            <a:r>
              <a:rPr lang="en-US" sz="1600" smtClean="0"/>
              <a:t>Chief Scientist and Brocade Fellow</a:t>
            </a:r>
            <a:endParaRPr lang="en-US" sz="1600" dirty="0" smtClean="0"/>
          </a:p>
          <a:p>
            <a:r>
              <a:rPr lang="en-US" sz="1400" dirty="0" smtClean="0">
                <a:hlinkClick r:id="rId2"/>
              </a:rPr>
              <a:t>dmm@{brocade.com,uoregon.edu,1-4-5.net</a:t>
            </a:r>
            <a:r>
              <a:rPr lang="en-US" sz="1400" dirty="0" smtClean="0">
                <a:solidFill>
                  <a:srgbClr val="0070C0"/>
                </a:solidFill>
              </a:rPr>
              <a:t>,..}</a:t>
            </a:r>
          </a:p>
          <a:p>
            <a:r>
              <a:rPr lang="en-US" sz="1400" dirty="0" smtClean="0">
                <a:hlinkClick r:id="rId3"/>
              </a:rPr>
              <a:t>http://www.1-4-5.net/~dmm/talks/2016/emc.pptx</a:t>
            </a:r>
            <a:endParaRPr lang="en-US" sz="1400" dirty="0" smtClean="0"/>
          </a:p>
          <a:p>
            <a:r>
              <a:rPr lang="en-US" sz="1400" dirty="0" smtClean="0"/>
              <a:t>11 Feb  2016</a:t>
            </a:r>
          </a:p>
          <a:p>
            <a:endParaRPr lang="en-US" sz="1400" dirty="0" smtClean="0"/>
          </a:p>
        </p:txBody>
      </p:sp>
      <p:pic>
        <p:nvPicPr>
          <p:cNvPr id="6" name="Picture 5" descr="machine_intellig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79868"/>
            <a:ext cx="5080000" cy="33655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98" y="1926600"/>
            <a:ext cx="5214002" cy="329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atascience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79869"/>
            <a:ext cx="5080000" cy="3365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1843" y="6970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657"/>
            <a:ext cx="8229600" cy="989018"/>
          </a:xfrm>
        </p:spPr>
        <p:txBody>
          <a:bodyPr>
            <a:normAutofit/>
          </a:bodyPr>
          <a:lstStyle/>
          <a:p>
            <a:r>
              <a:rPr lang="en-US" dirty="0" smtClean="0"/>
              <a:t>How Does Your Car Actually See?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06819" y="6581001"/>
            <a:ext cx="5801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smtClean="0">
                <a:hlinkClick r:id="rId2"/>
              </a:rPr>
              <a:t>http://www.wired.com/2015/05/wolframs-image-rec-site-reflects-enormous-shift-ai/</a:t>
            </a:r>
            <a:endParaRPr lang="en-US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2816" y="1297930"/>
            <a:ext cx="8038369" cy="3110692"/>
            <a:chOff x="306819" y="746565"/>
            <a:chExt cx="8038369" cy="3110692"/>
          </a:xfrm>
        </p:grpSpPr>
        <p:pic>
          <p:nvPicPr>
            <p:cNvPr id="4" name="Picture 3" descr="cn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19" y="1677750"/>
              <a:ext cx="8038369" cy="217950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68503" y="746565"/>
              <a:ext cx="60585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How your car (camera, …) sees</a:t>
              </a:r>
            </a:p>
            <a:p>
              <a:pPr algn="ctr"/>
              <a:r>
                <a:rPr lang="en-US" sz="2400" i="1" dirty="0" smtClean="0"/>
                <a:t>        Convolutional </a:t>
              </a:r>
              <a:r>
                <a:rPr lang="en-US" sz="2400" i="1" dirty="0"/>
                <a:t>Neural N</a:t>
              </a:r>
              <a:r>
                <a:rPr lang="en-US" sz="2000" i="1" dirty="0"/>
                <a:t>ets (CNNs)</a:t>
              </a:r>
              <a:endParaRPr lang="en-US" sz="24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19419" y="7123380"/>
            <a:ext cx="1467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Courtesy Simon Thorpe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880743" y="5308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 descr="sara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8" y="4408622"/>
            <a:ext cx="6984644" cy="20764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09310" y="1297930"/>
            <a:ext cx="7055012" cy="5306142"/>
            <a:chOff x="1009310" y="1297930"/>
            <a:chExt cx="7055012" cy="5306142"/>
          </a:xfrm>
        </p:grpSpPr>
        <p:grpSp>
          <p:nvGrpSpPr>
            <p:cNvPr id="18" name="Group 17"/>
            <p:cNvGrpSpPr/>
            <p:nvPr/>
          </p:nvGrpSpPr>
          <p:grpSpPr>
            <a:xfrm>
              <a:off x="1079678" y="1297930"/>
              <a:ext cx="6984644" cy="5283071"/>
              <a:chOff x="6901375" y="934321"/>
              <a:chExt cx="6984644" cy="573204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46728" y="934321"/>
                <a:ext cx="4093939" cy="701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How your brain sees</a:t>
                </a:r>
                <a:endParaRPr lang="en-US" sz="3600" b="1" dirty="0"/>
              </a:p>
            </p:txBody>
          </p:sp>
          <p:pic>
            <p:nvPicPr>
              <p:cNvPr id="15" name="Picture 14" descr="thorpe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75" y="1632146"/>
                <a:ext cx="6984644" cy="5034215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1009310" y="6357851"/>
              <a:ext cx="48407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hlinkClick r:id="rId6"/>
                </a:rPr>
                <a:t>http://www.cns.nyu.edu/heegerlab/content/publications/Tolhurst-VisNeurosci1997a.pdf</a:t>
              </a:r>
              <a:endParaRPr lang="en-US" sz="1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95626" y="6357851"/>
              <a:ext cx="16686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Slide courtesy Simon Thorpe</a:t>
              </a:r>
              <a:endParaRPr lang="en-US" sz="10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6267484" y="2313593"/>
            <a:ext cx="1605585" cy="496629"/>
          </a:xfrm>
          <a:prstGeom prst="rect">
            <a:avLst/>
          </a:prstGeom>
          <a:solidFill>
            <a:schemeClr val="l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64649" y="4309285"/>
            <a:ext cx="1490947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995541" y="4874741"/>
            <a:ext cx="1400086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17199" y="2209857"/>
            <a:ext cx="1678521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1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5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There’s More</a:t>
            </a:r>
            <a:endParaRPr lang="en-US" dirty="0"/>
          </a:p>
        </p:txBody>
      </p:sp>
      <p:pic>
        <p:nvPicPr>
          <p:cNvPr id="4" name="Picture 3" descr="sky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7" y="1538069"/>
            <a:ext cx="8525767" cy="474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ot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453"/>
            <a:ext cx="9144000" cy="5446470"/>
          </a:xfrm>
          <a:prstGeom prst="rect">
            <a:avLst/>
          </a:prstGeom>
        </p:spPr>
      </p:pic>
      <p:pic>
        <p:nvPicPr>
          <p:cNvPr id="5" name="Picture 4" descr="emoti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2" y="4624161"/>
            <a:ext cx="5584598" cy="2233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5704" y="193252"/>
            <a:ext cx="83419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Think Speech/Object Recognition is Impressive?</a:t>
            </a:r>
          </a:p>
        </p:txBody>
      </p:sp>
    </p:spTree>
    <p:extLst>
      <p:ext uri="{BB962C8B-B14F-4D97-AF65-F5344CB8AC3E}">
        <p14:creationId xmlns:p14="http://schemas.microsoft.com/office/powerpoint/2010/main" val="11651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1" y="149402"/>
            <a:ext cx="8493120" cy="120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9pPr>
          </a:lstStyle>
          <a:p>
            <a:pPr algn="ctr"/>
            <a:r>
              <a:rPr lang="en-GB" altLang="en-US" sz="3600" b="1" dirty="0" smtClean="0">
                <a:latin typeface="Arial" charset="0"/>
              </a:rPr>
              <a:t>So How Does This Work?</a:t>
            </a:r>
          </a:p>
          <a:p>
            <a:pPr algn="ctr"/>
            <a:r>
              <a:rPr lang="en-GB" altLang="en-US" sz="3200" b="1" dirty="0" smtClean="0">
                <a:latin typeface="Arial" charset="0"/>
              </a:rPr>
              <a:t>Facial </a:t>
            </a:r>
            <a:r>
              <a:rPr lang="en-GB" altLang="en-US" sz="3200" b="1" dirty="0" err="1" smtClean="0">
                <a:latin typeface="Arial" charset="0"/>
              </a:rPr>
              <a:t>Keypoints</a:t>
            </a:r>
            <a:endParaRPr lang="en-GB" altLang="en-US" sz="3200" b="1" dirty="0">
              <a:latin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4892" y="1565564"/>
            <a:ext cx="7734219" cy="7963495"/>
            <a:chOff x="97920" y="862922"/>
            <a:chExt cx="8858880" cy="922031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920" y="5943241"/>
              <a:ext cx="1226880" cy="652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040" y="862922"/>
              <a:ext cx="4599923" cy="5500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2953723" y="6546600"/>
              <a:ext cx="3918240" cy="231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9pPr>
            </a:lstStyle>
            <a:p>
              <a:r>
                <a:rPr lang="en-GB" altLang="en-US" sz="1089" b="1" dirty="0" err="1">
                  <a:latin typeface="Arial" charset="0"/>
                </a:rPr>
                <a:t>Jelena</a:t>
              </a:r>
              <a:r>
                <a:rPr lang="en-GB" altLang="en-US" sz="1089" b="1" dirty="0">
                  <a:latin typeface="Arial" charset="0"/>
                </a:rPr>
                <a:t> </a:t>
              </a:r>
              <a:r>
                <a:rPr lang="en-GB" altLang="en-US" sz="1089" b="1" dirty="0" err="1">
                  <a:latin typeface="Arial" charset="0"/>
                </a:rPr>
                <a:t>Stajic</a:t>
              </a:r>
              <a:r>
                <a:rPr lang="en-GB" altLang="en-US" sz="1089" b="1" dirty="0">
                  <a:latin typeface="Arial" charset="0"/>
                </a:rPr>
                <a:t> et al. Science 2015;349:248-249</a:t>
              </a:r>
            </a:p>
          </p:txBody>
        </p:sp>
        <p:sp>
          <p:nvSpPr>
            <p:cNvPr id="3077" name="Text Box 5"/>
            <p:cNvSpPr txBox="1">
              <a:spLocks noChangeArrowheads="1"/>
            </p:cNvSpPr>
            <p:nvPr/>
          </p:nvSpPr>
          <p:spPr bwMode="auto">
            <a:xfrm>
              <a:off x="97920" y="6612841"/>
              <a:ext cx="4930560" cy="347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85725" indent="-85725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9pPr>
            </a:lstStyle>
            <a:p>
              <a:r>
                <a:rPr lang="en-GB" altLang="en-US" sz="907">
                  <a:latin typeface="Arial" charset="0"/>
                </a:rPr>
                <a:t>Published by AAAS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Everyone is getting into the game</a:t>
            </a:r>
            <a:br>
              <a:rPr lang="en-US" dirty="0" smtClean="0"/>
            </a:br>
            <a:r>
              <a:rPr lang="en-US" sz="3600" dirty="0" smtClean="0"/>
              <a:t>(M&amp;A Gone Wild)</a:t>
            </a:r>
            <a:endParaRPr lang="en-US" sz="3600" dirty="0"/>
          </a:p>
        </p:txBody>
      </p:sp>
      <p:pic>
        <p:nvPicPr>
          <p:cNvPr id="4" name="Picture 3" descr="whetl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39"/>
            <a:ext cx="9144000" cy="46436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9603000">
            <a:off x="-232777" y="2972776"/>
            <a:ext cx="960955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More Recently</a:t>
            </a:r>
          </a:p>
          <a:p>
            <a:pPr algn="ctr"/>
            <a:r>
              <a:rPr lang="en-US" sz="2400" dirty="0" smtClean="0">
                <a:hlinkClick r:id="rId3"/>
              </a:rPr>
              <a:t>http://www.cruxialcio.com/twitter-joins-ai-race-its-new-team-cortex-10393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89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6" y="1011179"/>
            <a:ext cx="7235687" cy="5641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 Reading?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7365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More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27618"/>
            <a:ext cx="8686800" cy="53599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3513" y="3034748"/>
            <a:ext cx="3326296" cy="569843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6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011" y="176239"/>
            <a:ext cx="858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Arial"/>
                <a:cs typeface="Arial"/>
              </a:rPr>
              <a:t>Why is this all happening now?</a:t>
            </a:r>
            <a:endParaRPr lang="en-US" sz="44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439" y="1132072"/>
            <a:ext cx="855450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Arial"/>
                <a:cs typeface="Arial"/>
              </a:rPr>
              <a:t>Before 2006 people thought deep neural networks couldn’t be trained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So why now?</a:t>
            </a:r>
          </a:p>
          <a:p>
            <a:endParaRPr lang="en-US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Theoretical breakthroughs in 2006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Learned how to train deep neural networks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Technically: Solved the vanishing/exploding gradient problem(s) (“butterfly effects”)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More recently: </a:t>
            </a:r>
            <a:r>
              <a:rPr lang="en-US" sz="1400" dirty="0" smtClean="0">
                <a:latin typeface="Arial"/>
                <a:cs typeface="Arial"/>
                <a:hlinkClick r:id="rId3"/>
              </a:rPr>
              <a:t>http://arxiv.org/pdf/1502.03167.pdf</a:t>
            </a:r>
            <a:r>
              <a:rPr lang="en-US" sz="1400" dirty="0" smtClean="0">
                <a:latin typeface="Arial"/>
                <a:cs typeface="Arial"/>
              </a:rPr>
              <a:t> (</a:t>
            </a:r>
            <a:r>
              <a:rPr lang="en-US" sz="1400" smtClean="0">
                <a:latin typeface="Arial"/>
                <a:cs typeface="Arial"/>
              </a:rPr>
              <a:t>batch normalization)</a:t>
            </a:r>
            <a:endParaRPr lang="en-US" sz="1400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Nice overview of </a:t>
            </a:r>
            <a:r>
              <a:rPr lang="en-US" sz="1400" dirty="0" smtClean="0">
                <a:latin typeface="Arial"/>
                <a:cs typeface="Arial"/>
              </a:rPr>
              <a:t>LBH DL </a:t>
            </a:r>
            <a:r>
              <a:rPr lang="en-US" sz="1400" dirty="0">
                <a:latin typeface="Arial"/>
                <a:cs typeface="Arial"/>
              </a:rPr>
              <a:t>journey: </a:t>
            </a:r>
            <a:r>
              <a:rPr lang="en-US" sz="1400" dirty="0">
                <a:latin typeface="Arial"/>
                <a:cs typeface="Arial"/>
                <a:hlinkClick r:id="rId4"/>
              </a:rPr>
              <a:t>http://chronicle.com/article/The-Believers/190147</a:t>
            </a:r>
            <a:r>
              <a:rPr lang="en-US" sz="1400" dirty="0" smtClean="0">
                <a:latin typeface="Arial"/>
                <a:cs typeface="Arial"/>
                <a:hlinkClick r:id="rId4"/>
              </a:rPr>
              <a:t>/</a:t>
            </a:r>
            <a:endParaRPr lang="en-US" sz="1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ompute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CPUs were </a:t>
            </a:r>
            <a:r>
              <a:rPr lang="en-US" sz="1400" dirty="0" smtClean="0">
                <a:latin typeface="Arial"/>
                <a:cs typeface="Arial"/>
              </a:rPr>
              <a:t>2^20s </a:t>
            </a:r>
            <a:r>
              <a:rPr lang="en-US" sz="1400" dirty="0">
                <a:latin typeface="Arial"/>
                <a:cs typeface="Arial"/>
              </a:rPr>
              <a:t>of times too slow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Parallel processing/algorithms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GPUs + OpenCL/CUDA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FPGAs, custom hardware</a:t>
            </a:r>
          </a:p>
          <a:p>
            <a:pPr marL="742950" lvl="1" indent="-285750">
              <a:buFont typeface="Arial"/>
              <a:buChar char="•"/>
            </a:pPr>
            <a:endParaRPr lang="en-US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atasets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Massive data sets:  Google</a:t>
            </a:r>
            <a:r>
              <a:rPr lang="en-US" sz="1400" dirty="0">
                <a:latin typeface="Arial"/>
                <a:cs typeface="Arial"/>
              </a:rPr>
              <a:t>, FB, Baidu, </a:t>
            </a:r>
            <a:r>
              <a:rPr lang="en-US" sz="1400" dirty="0" smtClean="0">
                <a:latin typeface="Arial"/>
                <a:cs typeface="Arial"/>
              </a:rPr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Standardized data sets</a:t>
            </a:r>
          </a:p>
          <a:p>
            <a:pPr marL="742950" lvl="1" indent="-285750">
              <a:buFont typeface="Arial"/>
              <a:buChar char="•"/>
            </a:pPr>
            <a:endParaRPr lang="en-US" sz="1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Arial"/>
                <a:cs typeface="Arial"/>
              </a:rPr>
              <a:t>Alternate view of history?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LBH Nature DL review: </a:t>
            </a:r>
            <a:r>
              <a:rPr lang="en-US" sz="1200" dirty="0" smtClean="0">
                <a:latin typeface="Arial"/>
                <a:cs typeface="Arial"/>
                <a:hlinkClick r:id="rId5"/>
              </a:rPr>
              <a:t>http://www.nature.com/nature/journal/v521/n7553/full/nature14539.html</a:t>
            </a:r>
            <a:endParaRPr lang="en-US" sz="1200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Jürgen </a:t>
            </a:r>
            <a:r>
              <a:rPr lang="en-US" sz="1200" dirty="0" err="1" smtClean="0">
                <a:latin typeface="Arial"/>
                <a:cs typeface="Arial"/>
              </a:rPr>
              <a:t>Schmidhuber’s</a:t>
            </a:r>
            <a:r>
              <a:rPr lang="en-US" sz="1200" dirty="0" smtClean="0">
                <a:latin typeface="Arial"/>
                <a:cs typeface="Arial"/>
              </a:rPr>
              <a:t> critique : </a:t>
            </a:r>
            <a:r>
              <a:rPr lang="en-US" sz="1200" dirty="0" smtClean="0">
                <a:latin typeface="Arial"/>
                <a:cs typeface="Arial"/>
                <a:hlinkClick r:id="rId6"/>
              </a:rPr>
              <a:t>http://people.idsia.ch/~juergen/deep-learning-conspiracy.html</a:t>
            </a:r>
            <a:endParaRPr lang="en-US" sz="1200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LBH rebuttal: </a:t>
            </a:r>
            <a:r>
              <a:rPr lang="en-US" sz="1200" dirty="0" smtClean="0">
                <a:latin typeface="Arial"/>
                <a:cs typeface="Arial"/>
                <a:hlinkClick r:id="rId7"/>
              </a:rPr>
              <a:t>http://recode.net/2015/07/15/ai-conspiracy-the-scientists-behind-deep-learning/</a:t>
            </a:r>
            <a:endParaRPr lang="en-US" sz="1200" dirty="0" smtClean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2338" y="3290546"/>
            <a:ext cx="8780285" cy="3567453"/>
            <a:chOff x="-32338" y="3078101"/>
            <a:chExt cx="8780285" cy="3781024"/>
          </a:xfrm>
        </p:grpSpPr>
        <p:sp>
          <p:nvSpPr>
            <p:cNvPr id="5" name="TextBox 4"/>
            <p:cNvSpPr txBox="1"/>
            <p:nvPr/>
          </p:nvSpPr>
          <p:spPr>
            <a:xfrm>
              <a:off x="-32338" y="6596804"/>
              <a:ext cx="1934813" cy="262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dirty="0" smtClean="0"/>
                <a:t>Image courtesy Yoshua Bengio</a:t>
              </a:r>
              <a:endParaRPr lang="en-US" sz="1100" dirty="0"/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888" y="3078101"/>
              <a:ext cx="3936059" cy="2707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9" descr="jurgen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6" y="6018389"/>
            <a:ext cx="1580444" cy="8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/>
          <a:lstStyle/>
          <a:p>
            <a:r>
              <a:rPr lang="en-US" dirty="0" smtClean="0"/>
              <a:t>Aside: GPUs</a:t>
            </a:r>
            <a:endParaRPr lang="en-US" dirty="0"/>
          </a:p>
        </p:txBody>
      </p:sp>
      <p:pic>
        <p:nvPicPr>
          <p:cNvPr id="4" name="Picture 3" descr="nvid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" y="1188303"/>
            <a:ext cx="8264468" cy="3927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82111" y="5297125"/>
            <a:ext cx="6774355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CUDA/</a:t>
            </a:r>
            <a:r>
              <a:rPr lang="en-US" dirty="0" err="1" smtClean="0"/>
              <a:t>OpenCL</a:t>
            </a:r>
            <a:r>
              <a:rPr lang="en-US" dirty="0" smtClean="0"/>
              <a:t> support built into most open source ML frameworks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>
                <a:hlinkClick r:id="rId3"/>
              </a:rPr>
              <a:t>http://torch.ch</a:t>
            </a:r>
            <a:r>
              <a:rPr lang="en-US" sz="1500" dirty="0" smtClean="0">
                <a:hlinkClick r:id="rId3"/>
              </a:rPr>
              <a:t>/</a:t>
            </a:r>
            <a:endParaRPr lang="en-US" sz="1500" dirty="0" smtClean="0"/>
          </a:p>
          <a:p>
            <a:pPr marL="742950" lvl="1" indent="-285750">
              <a:buFont typeface="Arial"/>
              <a:buChar char="•"/>
            </a:pPr>
            <a:r>
              <a:rPr lang="en-US" sz="1500" dirty="0">
                <a:hlinkClick r:id="rId4"/>
              </a:rPr>
              <a:t>https://www.tensorflow.org</a:t>
            </a:r>
            <a:r>
              <a:rPr lang="en-US" sz="1500" dirty="0" smtClean="0">
                <a:hlinkClick r:id="rId4"/>
              </a:rPr>
              <a:t>/</a:t>
            </a:r>
            <a:endParaRPr lang="en-US" sz="1500" dirty="0" smtClean="0">
              <a:hlinkClick r:id="rId5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>
                <a:hlinkClick r:id="rId5"/>
              </a:rPr>
              <a:t>http://scikit-learn.org</a:t>
            </a:r>
            <a:endParaRPr lang="en-US" sz="1500" dirty="0"/>
          </a:p>
          <a:p>
            <a:pPr marL="742950" lvl="1" indent="-285750">
              <a:buFont typeface="Arial"/>
              <a:buChar char="•"/>
            </a:pPr>
            <a:r>
              <a:rPr lang="en-US" sz="1500" dirty="0" smtClean="0">
                <a:hlinkClick r:id="rId6"/>
              </a:rPr>
              <a:t>http://caffe.berkeleyvision.org/</a:t>
            </a:r>
            <a:endParaRPr lang="en-US" sz="1500" dirty="0" smtClean="0"/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…</a:t>
            </a: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4743697" y="5897289"/>
            <a:ext cx="431400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the </a:t>
            </a:r>
            <a:r>
              <a:rPr lang="en-US" dirty="0" smtClean="0">
                <a:sym typeface="Wingdings"/>
              </a:rPr>
              <a:t>ML community has a strong</a:t>
            </a:r>
          </a:p>
          <a:p>
            <a:r>
              <a:rPr lang="en-US" dirty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nd long standing open{source,data,model} </a:t>
            </a:r>
          </a:p>
          <a:p>
            <a:r>
              <a:rPr lang="en-US" dirty="0" smtClean="0">
                <a:sym typeface="Wingdings"/>
              </a:rPr>
              <a:t>tradition/culture #openscience</a:t>
            </a:r>
          </a:p>
        </p:txBody>
      </p:sp>
      <p:pic>
        <p:nvPicPr>
          <p:cNvPr id="8" name="Picture 7" descr="ec2_gpu_inst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0" y="1682256"/>
            <a:ext cx="7732821" cy="3130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85391" y="71561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802836"/>
          </a:xfrm>
        </p:spPr>
        <p:txBody>
          <a:bodyPr>
            <a:normAutofit/>
          </a:bodyPr>
          <a:lstStyle/>
          <a:p>
            <a:r>
              <a:rPr lang="en-US" dirty="0" smtClean="0"/>
              <a:t>Custom H/W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4" y="1029277"/>
            <a:ext cx="8383353" cy="566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7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 smtClean="0"/>
              <a:t>Goals for this Talk</a:t>
            </a:r>
            <a:endParaRPr lang="en-US" sz="54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60638" y="1509140"/>
            <a:ext cx="822272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To 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take a look at the current state</a:t>
            </a:r>
          </a:p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o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f the art in Machine Learning, </a:t>
            </a:r>
          </a:p>
          <a:p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give </a:t>
            </a:r>
            <a:r>
              <a:rPr lang="en-US" sz="4000" b="1" dirty="0">
                <a:solidFill>
                  <a:prstClr val="black"/>
                </a:solidFill>
                <a:latin typeface="Calibri"/>
              </a:rPr>
              <a:t>us a basic 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understanding of </a:t>
            </a:r>
          </a:p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w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hat Machine </a:t>
            </a:r>
            <a:r>
              <a:rPr lang="en-US" sz="4000" b="1" dirty="0">
                <a:solidFill>
                  <a:prstClr val="black"/>
                </a:solidFill>
                <a:latin typeface="Calibri"/>
              </a:rPr>
              <a:t>L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earning is (to the</a:t>
            </a:r>
          </a:p>
          <a:p>
            <a:r>
              <a:rPr lang="en-US" sz="4000" b="1" dirty="0">
                <a:solidFill>
                  <a:prstClr val="black"/>
                </a:solidFill>
                <a:latin typeface="Calibri"/>
              </a:rPr>
              <a:t>e</a:t>
            </a:r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xtent possible given our limited</a:t>
            </a:r>
          </a:p>
          <a:p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time), and to understand  how we</a:t>
            </a:r>
          </a:p>
          <a:p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might use it in a network/automation </a:t>
            </a:r>
          </a:p>
          <a:p>
            <a:r>
              <a:rPr lang="en-US" sz="4000" b="1" dirty="0" smtClean="0">
                <a:solidFill>
                  <a:prstClr val="black"/>
                </a:solidFill>
                <a:latin typeface="Calibri"/>
              </a:rPr>
              <a:t>setting</a:t>
            </a:r>
            <a:endParaRPr lang="en-US" sz="3200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 rot="19679534">
            <a:off x="386184" y="1954003"/>
            <a:ext cx="8176433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While Machine Learning is really all about math, this talk attempts to go easy on all of that (just a little math…) </a:t>
            </a:r>
            <a:r>
              <a:rPr lang="en-US" sz="4400" b="1" dirty="0" smtClean="0">
                <a:solidFill>
                  <a:srgbClr val="FF0000"/>
                </a:solidFill>
                <a:sym typeface="Wingdings"/>
              </a:rPr>
              <a:t>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881320" y="43590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8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Ok, But What About Networking?</a:t>
            </a:r>
            <a:br>
              <a:rPr lang="en-US" dirty="0" smtClean="0"/>
            </a:br>
            <a:r>
              <a:rPr lang="en-US" sz="3100" dirty="0" smtClean="0"/>
              <a:t> (from NANOG 64)</a:t>
            </a:r>
            <a:endParaRPr lang="en-US" sz="3100" dirty="0"/>
          </a:p>
        </p:txBody>
      </p:sp>
      <p:pic>
        <p:nvPicPr>
          <p:cNvPr id="4" name="Picture 3" descr="szareck_nanog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1558"/>
            <a:ext cx="9144000" cy="50364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265831"/>
            <a:ext cx="8229600" cy="864614"/>
          </a:xfrm>
          <a:prstGeom prst="rect">
            <a:avLst/>
          </a:prstGeom>
          <a:solidFill>
            <a:srgbClr val="008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81001"/>
            <a:ext cx="785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See </a:t>
            </a:r>
            <a:r>
              <a:rPr lang="en-US" sz="1100" dirty="0" smtClean="0">
                <a:hlinkClick r:id="rId3"/>
              </a:rPr>
              <a:t>https://www.nanog.org/sites/default/files//meetings/NANOG64/1023/20150603_Szarecki_Architecture_For_Fine-Grain__v2.pdf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9340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from NANOG 64</a:t>
            </a:r>
            <a:endParaRPr lang="en-US" dirty="0"/>
          </a:p>
        </p:txBody>
      </p:sp>
      <p:pic>
        <p:nvPicPr>
          <p:cNvPr id="4" name="Picture 3" descr="annes_josh_nanog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50752"/>
            <a:ext cx="8686800" cy="47723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91419" y="3509424"/>
            <a:ext cx="4845610" cy="718597"/>
          </a:xfrm>
          <a:prstGeom prst="rect">
            <a:avLst/>
          </a:prstGeom>
          <a:solidFill>
            <a:srgbClr val="008000">
              <a:alpha val="3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203" y="6596390"/>
            <a:ext cx="6776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See </a:t>
            </a:r>
            <a:r>
              <a:rPr lang="en-US" sz="1100" dirty="0" smtClean="0">
                <a:hlinkClick r:id="rId3"/>
              </a:rPr>
              <a:t>https://www.nanog.org/sites/default/files//meetings/NANOG64/1011/20150604_George_Sdn_In_The_v1.pdf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795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IRTF Current Events</a:t>
            </a:r>
            <a:br>
              <a:rPr lang="en-US" dirty="0" smtClean="0"/>
            </a:br>
            <a:r>
              <a:rPr lang="en-US" sz="2700" dirty="0" smtClean="0">
                <a:hlinkClick r:id="rId2" action="ppaction://hlinkfile"/>
              </a:rPr>
              <a:t>http://trac.tools.ietf.org/group/irtf/trac/wiki/nml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6" y="1842052"/>
            <a:ext cx="7923109" cy="46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167"/>
            <a:ext cx="8229600" cy="873081"/>
          </a:xfrm>
        </p:spPr>
        <p:txBody>
          <a:bodyPr/>
          <a:lstStyle/>
          <a:p>
            <a:r>
              <a:rPr lang="en-US" dirty="0" smtClean="0"/>
              <a:t>OPNFV</a:t>
            </a:r>
            <a:endParaRPr lang="en-US" dirty="0"/>
          </a:p>
        </p:txBody>
      </p:sp>
      <p:pic>
        <p:nvPicPr>
          <p:cNvPr id="4" name="Picture 3" descr="collecto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5" y="1462461"/>
            <a:ext cx="6753411" cy="4962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3205"/>
            <a:ext cx="5731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smtClean="0">
                <a:hlinkClick r:id="rId3"/>
              </a:rPr>
              <a:t>https://wiki.opnfv.org/requirements_projects/data_collection_of_failure_prediction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3501630" y="2663062"/>
            <a:ext cx="2724859" cy="1097280"/>
          </a:xfrm>
          <a:prstGeom prst="rect">
            <a:avLst/>
          </a:prstGeom>
          <a:solidFill>
            <a:srgbClr val="008000">
              <a:alpha val="2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55036" y="1283167"/>
            <a:ext cx="3181058" cy="2477175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7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N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44" y="254550"/>
            <a:ext cx="2209765" cy="1539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0031" y="551125"/>
            <a:ext cx="5586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OK, Now Imagine This…</a:t>
            </a:r>
            <a:endParaRPr lang="en-US" sz="4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861" y="1549185"/>
            <a:ext cx="8929877" cy="1876568"/>
            <a:chOff x="214123" y="1549185"/>
            <a:chExt cx="8929877" cy="1876568"/>
          </a:xfrm>
        </p:grpSpPr>
        <p:pic>
          <p:nvPicPr>
            <p:cNvPr id="13" name="Picture 12" descr="md-vector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742" y="2003255"/>
              <a:ext cx="2687258" cy="142249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4123" y="1549185"/>
              <a:ext cx="710963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First, envision </a:t>
              </a:r>
              <a:r>
                <a:rPr lang="en-US" sz="2400" dirty="0"/>
                <a:t>the network as a huge sensor network	</a:t>
              </a:r>
            </a:p>
            <a:p>
              <a:pPr lvl="1"/>
              <a:r>
                <a:rPr lang="en-US" dirty="0" smtClean="0"/>
                <a:t>Everything is a </a:t>
              </a:r>
              <a:r>
                <a:rPr lang="en-US" dirty="0"/>
                <a:t>sensor (each counter, </a:t>
              </a:r>
              <a:r>
                <a:rPr lang="en-US" dirty="0" err="1"/>
                <a:t>etc</a:t>
              </a:r>
              <a:r>
                <a:rPr lang="en-US" dirty="0"/>
                <a:t>) </a:t>
              </a:r>
              <a:endParaRPr lang="en-US" dirty="0" smtClean="0"/>
            </a:p>
            <a:p>
              <a:pPr lvl="1"/>
              <a:r>
                <a:rPr lang="en-US" dirty="0" smtClean="0"/>
                <a:t>Each sensor is a dimension</a:t>
              </a:r>
            </a:p>
            <a:p>
              <a:pPr lvl="1"/>
              <a:r>
                <a:rPr lang="en-US" dirty="0" smtClean="0"/>
                <a:t>This forms a </a:t>
              </a:r>
              <a:r>
                <a:rPr lang="en-US" i="1" dirty="0" smtClean="0">
                  <a:solidFill>
                    <a:srgbClr val="FF0000"/>
                  </a:solidFill>
                </a:rPr>
                <a:t>high-dimensional real-valued vector space</a:t>
              </a:r>
            </a:p>
            <a:p>
              <a:pPr lvl="1"/>
              <a:r>
                <a:rPr lang="en-US" dirty="0" smtClean="0"/>
                <a:t>Note: Curse of dimensionality (more later)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722" y="3396684"/>
            <a:ext cx="8879187" cy="1812354"/>
            <a:chOff x="262983" y="3460860"/>
            <a:chExt cx="8879187" cy="1812354"/>
          </a:xfrm>
        </p:grpSpPr>
        <p:sp>
          <p:nvSpPr>
            <p:cNvPr id="10" name="TextBox 9"/>
            <p:cNvSpPr txBox="1"/>
            <p:nvPr/>
          </p:nvSpPr>
          <p:spPr>
            <a:xfrm>
              <a:off x="262983" y="3460860"/>
              <a:ext cx="6025589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ym typeface="Wingdings"/>
                </a:rPr>
                <a:t>Guess what: This </a:t>
              </a:r>
              <a:r>
                <a:rPr lang="en-US" sz="2400" dirty="0" smtClean="0">
                  <a:sym typeface="Wingdings"/>
                </a:rPr>
                <a:t>data is </a:t>
              </a:r>
              <a:r>
                <a:rPr lang="en-US" sz="2400" dirty="0">
                  <a:sym typeface="Wingdings"/>
                </a:rPr>
                <a:t>ideal for </a:t>
              </a:r>
              <a:r>
                <a:rPr lang="en-US" sz="2400" dirty="0" smtClean="0">
                  <a:sym typeface="Wingdings"/>
                </a:rPr>
                <a:t>analysis/learning with </a:t>
              </a:r>
              <a:r>
                <a:rPr lang="en-US" sz="2400" dirty="0">
                  <a:sym typeface="Wingdings"/>
                </a:rPr>
                <a:t>deep neural </a:t>
              </a:r>
              <a:r>
                <a:rPr lang="en-US" sz="2400" dirty="0" smtClean="0">
                  <a:sym typeface="Wingdings"/>
                </a:rPr>
                <a:t>networks</a:t>
              </a:r>
            </a:p>
            <a:p>
              <a:r>
                <a:rPr lang="en-US" sz="2400" dirty="0" smtClean="0">
                  <a:latin typeface="Arial"/>
                  <a:cs typeface="Arial"/>
                  <a:sym typeface="Wingdings"/>
                </a:rPr>
                <a:t>    </a:t>
              </a:r>
              <a:r>
                <a:rPr lang="en-US" sz="1600" dirty="0" smtClean="0">
                  <a:latin typeface="Arial"/>
                  <a:cs typeface="Arial"/>
                  <a:sym typeface="Wingdings"/>
                </a:rPr>
                <a:t>Contrast  ML algorithms that use </a:t>
              </a:r>
              <a:r>
                <a:rPr lang="en-US" sz="1600" i="1" dirty="0" smtClean="0">
                  <a:latin typeface="Arial"/>
                  <a:cs typeface="Arial"/>
                  <a:sym typeface="Wingdings"/>
                </a:rPr>
                <a:t>Local Estimation</a:t>
              </a:r>
              <a:r>
                <a:rPr lang="en-US" sz="1600" baseline="30000" dirty="0" smtClean="0">
                  <a:latin typeface="Arial"/>
                  <a:cs typeface="Arial"/>
                  <a:sym typeface="Wingdings"/>
                </a:rPr>
                <a:t>1</a:t>
              </a:r>
            </a:p>
          </p:txBody>
        </p:sp>
        <p:pic>
          <p:nvPicPr>
            <p:cNvPr id="14" name="Picture 13" descr="p05-deep-boltzmann-machines-cvpr2012-deep-learning-methods-for-vision-26-72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832" y="3603957"/>
              <a:ext cx="2428338" cy="1669257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8861" y="4656277"/>
            <a:ext cx="6377233" cy="1728395"/>
            <a:chOff x="0" y="4671504"/>
            <a:chExt cx="6377233" cy="1728395"/>
          </a:xfrm>
        </p:grpSpPr>
        <p:sp>
          <p:nvSpPr>
            <p:cNvPr id="11" name="TextBox 10"/>
            <p:cNvSpPr txBox="1"/>
            <p:nvPr/>
          </p:nvSpPr>
          <p:spPr>
            <a:xfrm>
              <a:off x="0" y="4671504"/>
              <a:ext cx="462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Now imagine </a:t>
              </a:r>
              <a:r>
                <a:rPr lang="en-US" sz="2400" dirty="0" smtClean="0"/>
                <a:t>this kind of capability: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861" y="5199570"/>
              <a:ext cx="6328372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i="1" dirty="0"/>
                <a:t>Interface </a:t>
              </a:r>
              <a:r>
                <a:rPr lang="en-US" i="1" dirty="0" smtClean="0"/>
                <a:t>ge 0/0</a:t>
              </a:r>
              <a:r>
                <a:rPr lang="en-US" i="1" dirty="0"/>
                <a:t>/1 </a:t>
              </a:r>
              <a:r>
                <a:rPr lang="en-US" i="1" dirty="0" smtClean="0"/>
                <a:t>on gw-foo1 just flapped. This is </a:t>
              </a:r>
              <a:r>
                <a:rPr lang="en-US" i="1" dirty="0"/>
                <a:t>going to cause </a:t>
              </a:r>
              <a:endParaRPr lang="en-US" i="1" dirty="0" smtClean="0"/>
            </a:p>
            <a:p>
              <a:r>
                <a:rPr lang="en-US" i="1" dirty="0" smtClean="0"/>
                <a:t>cpu utilization on gw</a:t>
              </a:r>
              <a:r>
                <a:rPr lang="en-US" i="1" dirty="0"/>
                <a:t>-</a:t>
              </a:r>
              <a:r>
                <a:rPr lang="en-US" i="1" dirty="0" smtClean="0"/>
                <a:t>foo10 </a:t>
              </a:r>
              <a:r>
                <a:rPr lang="en-US" i="1" dirty="0"/>
                <a:t>to spike and cause you to blackhole traffic </a:t>
              </a:r>
              <a:r>
                <a:rPr lang="en-US" i="1" dirty="0" smtClean="0"/>
                <a:t>to A.B.C.D</a:t>
              </a:r>
              <a:r>
                <a:rPr lang="en-US" i="1" dirty="0"/>
                <a:t>/</a:t>
              </a:r>
              <a:r>
                <a:rPr lang="en-US" i="1" dirty="0" smtClean="0"/>
                <a:t>16 with </a:t>
              </a:r>
              <a:r>
                <a:rPr lang="en-US" i="1" dirty="0"/>
                <a:t>probability .85. The probability distribution </a:t>
              </a:r>
              <a:r>
                <a:rPr lang="en-US" i="1" dirty="0" smtClean="0"/>
                <a:t>is visualized at http</a:t>
              </a:r>
              <a:r>
                <a:rPr lang="en-US" i="1" dirty="0"/>
                <a:t>://…</a:t>
              </a:r>
              <a:r>
                <a:rPr lang="en-US" i="1" dirty="0" smtClean="0"/>
                <a:t>.</a:t>
              </a:r>
              <a:endParaRPr lang="en-US" i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861" y="6581001"/>
            <a:ext cx="3916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 </a:t>
            </a:r>
            <a:r>
              <a:rPr lang="en-US" sz="1200" dirty="0" smtClean="0">
                <a:hlinkClick r:id="rId5"/>
              </a:rPr>
              <a:t>http://www.iro.umontreal.ca/~lisa/pointeurs/TR1312.pdf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 rot="19881998">
            <a:off x="82879" y="2764033"/>
            <a:ext cx="9137501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rgbClr val="FF0000"/>
                </a:solidFill>
              </a:rPr>
              <a:t>Well, guess what: With the right datasets</a:t>
            </a:r>
          </a:p>
          <a:p>
            <a:r>
              <a:rPr lang="en-US" sz="4000" b="1" i="1" dirty="0">
                <a:solidFill>
                  <a:srgbClr val="FF0000"/>
                </a:solidFill>
              </a:rPr>
              <a:t>w</a:t>
            </a:r>
            <a:r>
              <a:rPr lang="en-US" sz="4000" b="1" i="1" dirty="0" smtClean="0">
                <a:solidFill>
                  <a:srgbClr val="FF0000"/>
                </a:solidFill>
              </a:rPr>
              <a:t>e can do this and much more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7144" y="5461342"/>
            <a:ext cx="219707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And consider the </a:t>
            </a:r>
          </a:p>
          <a:p>
            <a:r>
              <a:rPr lang="en-US" b="1" dirty="0"/>
              <a:t>i</a:t>
            </a:r>
            <a:r>
              <a:rPr lang="en-US" b="1" dirty="0" smtClean="0"/>
              <a:t>mplications for the</a:t>
            </a:r>
          </a:p>
          <a:p>
            <a:r>
              <a:rPr lang="en-US" b="1" dirty="0" smtClean="0"/>
              <a:t>security space --</a:t>
            </a:r>
          </a:p>
          <a:p>
            <a:r>
              <a:rPr lang="en-US" b="1" dirty="0" smtClean="0"/>
              <a:t>”Anomaly Detection”</a:t>
            </a:r>
          </a:p>
        </p:txBody>
      </p:sp>
    </p:spTree>
    <p:extLst>
      <p:ext uri="{BB962C8B-B14F-4D97-AF65-F5344CB8AC3E}">
        <p14:creationId xmlns:p14="http://schemas.microsoft.com/office/powerpoint/2010/main" val="24699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7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Aside: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18237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smtClean="0">
                <a:latin typeface="Arial"/>
                <a:cs typeface="Arial"/>
              </a:rPr>
              <a:t>Machine Learning is good at understanding the structure of high dimensional spaces</a:t>
            </a:r>
          </a:p>
          <a:p>
            <a:r>
              <a:rPr lang="en-US" sz="1600" dirty="0" smtClean="0">
                <a:latin typeface="Arial"/>
                <a:cs typeface="Arial"/>
              </a:rPr>
              <a:t>Humans aren’t 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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What is a dimension?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Informally…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A direction in the input vector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“Feature”</a:t>
            </a:r>
            <a:endParaRPr lang="en-US" sz="1400" dirty="0">
              <a:latin typeface="Arial"/>
              <a:cs typeface="Arial"/>
            </a:endParaRPr>
          </a:p>
          <a:p>
            <a:endParaRPr lang="en-US" sz="16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 smtClean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400" dirty="0" smtClean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Example: MNIST dataset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Mixed NIST dataset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Large database of handwritten digits, 0-9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28x28 images</a:t>
            </a:r>
          </a:p>
          <a:p>
            <a:pPr lvl="1"/>
            <a:r>
              <a:rPr lang="en-US" sz="1400" dirty="0" smtClean="0">
                <a:latin typeface="Arial"/>
                <a:cs typeface="Arial"/>
              </a:rPr>
              <a:t>784 dimensional input data (in pixel space)</a:t>
            </a:r>
          </a:p>
          <a:p>
            <a:pPr lvl="1"/>
            <a:endParaRPr lang="en-US" sz="1400" dirty="0" smtClean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Consider 4K TV 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 4096x2160 = </a:t>
            </a:r>
            <a:r>
              <a:rPr lang="en-US" sz="1600" dirty="0" smtClean="0">
                <a:latin typeface="Arial"/>
                <a:cs typeface="Arial"/>
              </a:rPr>
              <a:t>8,847,360 dimensional pixel space</a:t>
            </a:r>
          </a:p>
          <a:p>
            <a:endParaRPr lang="en-US" sz="1600" dirty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But why care?</a:t>
            </a:r>
          </a:p>
        </p:txBody>
      </p:sp>
      <p:pic>
        <p:nvPicPr>
          <p:cNvPr id="5" name="Picture 4" descr="mni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74" y="1970135"/>
            <a:ext cx="4232339" cy="32117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5458" y="6124731"/>
            <a:ext cx="539515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Arial"/>
                <a:cs typeface="Arial"/>
              </a:rPr>
              <a:t>Because interesting and unseen relationships </a:t>
            </a:r>
            <a:endParaRPr lang="en-US" b="1" i="1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 i="1" dirty="0" smtClean="0">
                <a:solidFill>
                  <a:srgbClr val="FF0000"/>
                </a:solidFill>
                <a:latin typeface="Arial"/>
                <a:cs typeface="Arial"/>
              </a:rPr>
              <a:t>frequently </a:t>
            </a:r>
            <a:r>
              <a:rPr lang="en-US" b="1" i="1" dirty="0">
                <a:solidFill>
                  <a:srgbClr val="FF0000"/>
                </a:solidFill>
                <a:latin typeface="Arial"/>
                <a:cs typeface="Arial"/>
              </a:rPr>
              <a:t>live in high-</a:t>
            </a:r>
            <a:r>
              <a:rPr lang="en-US" b="1" i="1" dirty="0" smtClean="0">
                <a:solidFill>
                  <a:srgbClr val="FF0000"/>
                </a:solidFill>
                <a:latin typeface="Arial"/>
                <a:cs typeface="Arial"/>
              </a:rPr>
              <a:t>dimensional spaces</a:t>
            </a:r>
            <a:endParaRPr lang="en-US" b="1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19"/>
            <a:ext cx="8229600" cy="1065318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But There’s a Hitch</a:t>
            </a:r>
            <a:br>
              <a:rPr lang="en-US" sz="4800" dirty="0" smtClean="0"/>
            </a:br>
            <a:r>
              <a:rPr lang="en-US" sz="3600" i="1" dirty="0" smtClean="0"/>
              <a:t>The Curse Of Dimensionality</a:t>
            </a:r>
            <a:endParaRPr lang="en-US" sz="3600" i="1" dirty="0"/>
          </a:p>
        </p:txBody>
      </p:sp>
      <p:pic>
        <p:nvPicPr>
          <p:cNvPr id="3" name="Picture 2" descr="CurseDimensiona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00" y="1579164"/>
            <a:ext cx="4826880" cy="4749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" y="1399556"/>
            <a:ext cx="4074781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FF0000"/>
                </a:solidFill>
              </a:rPr>
              <a:t>generalize locally</a:t>
            </a:r>
            <a:r>
              <a:rPr lang="en-US" sz="2000" dirty="0" smtClean="0"/>
              <a:t>, you need representative examples from all relevant variations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But there are an </a:t>
            </a:r>
            <a:r>
              <a:rPr lang="en-US" sz="2000" i="1" dirty="0" smtClean="0"/>
              <a:t>exponential</a:t>
            </a:r>
            <a:r>
              <a:rPr lang="en-US" sz="2000" dirty="0" smtClean="0"/>
              <a:t> number of variations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So local representations might not (don</a:t>
            </a:r>
            <a:r>
              <a:rPr lang="fr-FR" sz="2000" dirty="0" smtClean="0"/>
              <a:t>’</a:t>
            </a:r>
            <a:r>
              <a:rPr lang="en-US" sz="2000" dirty="0" smtClean="0"/>
              <a:t>t) scale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Classical Solution: Hope for a smooth enough target function, or make it smooth by handcrafting good features or kernels. But this is sub-optimal. Alternatives?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Mechanical Turk (get more examples)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Deep learning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/>
              <a:t>Distributed </a:t>
            </a:r>
            <a:r>
              <a:rPr lang="en-US" sz="1500" dirty="0" smtClean="0"/>
              <a:t>Representations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Unsupervised Learning</a:t>
            </a:r>
          </a:p>
          <a:p>
            <a:pPr marL="742950" lvl="1" indent="-285750">
              <a:buFont typeface="Arial"/>
              <a:buChar char="•"/>
            </a:pPr>
            <a:r>
              <a:rPr lang="en-US" sz="1500" dirty="0" smtClean="0"/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7115" y="5697140"/>
            <a:ext cx="2736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(i).  Space grows </a:t>
            </a:r>
            <a:r>
              <a:rPr lang="en-US" sz="1600" i="1" dirty="0" smtClean="0">
                <a:solidFill>
                  <a:srgbClr val="FF0000"/>
                </a:solidFill>
              </a:rPr>
              <a:t>exponentially</a:t>
            </a:r>
          </a:p>
          <a:p>
            <a:r>
              <a:rPr lang="en-US" sz="1600" dirty="0" smtClean="0"/>
              <a:t>(ii). Space is stretched, points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become </a:t>
            </a:r>
            <a:r>
              <a:rPr lang="en-US" sz="1600" i="1" dirty="0">
                <a:solidFill>
                  <a:srgbClr val="FF0000"/>
                </a:solidFill>
              </a:rPr>
              <a:t>equidistant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84374"/>
            <a:ext cx="9225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See also “Error, Dimensionality, and Predictability”, Taleb, N. &amp; Flaneur,  </a:t>
            </a:r>
            <a:r>
              <a:rPr lang="en-US" sz="1050" dirty="0">
                <a:hlinkClick r:id="rId3"/>
              </a:rPr>
              <a:t>https://dl.dropboxusercontent.com/u/50282823/Propagation.pdf</a:t>
            </a:r>
            <a:r>
              <a:rPr lang="en-US" sz="1050" dirty="0"/>
              <a:t> for a </a:t>
            </a:r>
            <a:r>
              <a:rPr lang="en-US" sz="1050" dirty="0" smtClean="0"/>
              <a:t>different perspective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4642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Seen Another 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601355"/>
            <a:ext cx="8394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lnSpcReduction="10000"/>
          </a:bodyPr>
          <a:lstStyle/>
          <a:p>
            <a:r>
              <a:rPr lang="en-US" strike="sngStrike" dirty="0" smtClean="0"/>
              <a:t>What is all the (ML) excitement about?</a:t>
            </a:r>
          </a:p>
          <a:p>
            <a:endParaRPr lang="en-US" dirty="0"/>
          </a:p>
          <a:p>
            <a:r>
              <a:rPr lang="en-US" dirty="0" smtClean="0"/>
              <a:t>Review: What is ML (and why do we care)?</a:t>
            </a:r>
          </a:p>
          <a:p>
            <a:endParaRPr lang="en-US" dirty="0" smtClean="0"/>
          </a:p>
          <a:p>
            <a:r>
              <a:rPr lang="en-US" dirty="0"/>
              <a:t>ML Tools for Security, </a:t>
            </a:r>
            <a:r>
              <a:rPr lang="en-US" dirty="0" err="1"/>
              <a:t>DevOPs</a:t>
            </a:r>
            <a:r>
              <a:rPr lang="en-US" dirty="0"/>
              <a:t>, and </a:t>
            </a:r>
            <a:r>
              <a:rPr lang="en-US" dirty="0" smtClean="0"/>
              <a:t>Beyond</a:t>
            </a:r>
          </a:p>
          <a:p>
            <a:endParaRPr lang="en-US" dirty="0"/>
          </a:p>
          <a:p>
            <a:r>
              <a:rPr lang="en-US" dirty="0" smtClean="0"/>
              <a:t>What the Future Holds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699" y="62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rial"/>
                <a:cs typeface="Arial"/>
              </a:rPr>
              <a:t>All Cool, But What is Machine Learning?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699" y="1133826"/>
            <a:ext cx="84046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The complexity in traditional </a:t>
            </a:r>
            <a:r>
              <a:rPr lang="en-US" sz="2400" i="1" dirty="0" smtClean="0"/>
              <a:t>computer programming </a:t>
            </a:r>
            <a:r>
              <a:rPr lang="en-US" sz="2400" i="1" dirty="0"/>
              <a:t>is in </a:t>
            </a:r>
            <a:r>
              <a:rPr lang="en-US" sz="2400" i="1" dirty="0" smtClean="0"/>
              <a:t>the </a:t>
            </a:r>
            <a:r>
              <a:rPr lang="en-US" sz="2400" i="1" dirty="0"/>
              <a:t>code (programs that people write). </a:t>
            </a:r>
            <a:r>
              <a:rPr lang="en-US" sz="2400" i="1" dirty="0" smtClean="0"/>
              <a:t>In machine learning</a:t>
            </a:r>
            <a:r>
              <a:rPr lang="en-US" sz="2400" i="1" dirty="0"/>
              <a:t>, </a:t>
            </a:r>
            <a:r>
              <a:rPr lang="en-US" sz="2400" i="1" dirty="0" smtClean="0"/>
              <a:t>learning algorithms are in </a:t>
            </a:r>
            <a:r>
              <a:rPr lang="en-US" sz="2400" i="1" dirty="0"/>
              <a:t>principle simple and the </a:t>
            </a:r>
            <a:r>
              <a:rPr lang="en-US" sz="2400" i="1" dirty="0" smtClean="0"/>
              <a:t>complexity (structure) is </a:t>
            </a:r>
            <a:r>
              <a:rPr lang="en-US" sz="2400" i="1" dirty="0"/>
              <a:t>in </a:t>
            </a:r>
            <a:r>
              <a:rPr lang="en-US" sz="2400" i="1" dirty="0" smtClean="0"/>
              <a:t>the data. Is there a way that we can automatically learn that structure? That is what is at the heart of machine learning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-- Andrew 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920163"/>
            <a:ext cx="9144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Said another way, we want to discover the </a:t>
            </a:r>
            <a:r>
              <a:rPr lang="en-US" i="1" dirty="0" smtClean="0"/>
              <a:t>Data Generating Distribution </a:t>
            </a:r>
            <a:r>
              <a:rPr lang="en-US" dirty="0" smtClean="0"/>
              <a:t>(DGD) that underlies the data we observe. This is the function that we want to learn.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sz="1700" dirty="0" smtClean="0"/>
              <a:t>Moreover, we care about primarily about the generalization accuracy of our model</a:t>
            </a:r>
            <a:r>
              <a:rPr lang="en-US" sz="1700" dirty="0"/>
              <a:t> </a:t>
            </a:r>
            <a:r>
              <a:rPr lang="en-US" sz="1700" dirty="0" smtClean="0"/>
              <a:t>(function)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Accuracy on examples we have not yet seen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s opposed the accuracy on the training set (note: overfitting)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33" y="3181241"/>
            <a:ext cx="3391868" cy="15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1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What is all the (ML) excitement about?</a:t>
            </a:r>
          </a:p>
          <a:p>
            <a:endParaRPr lang="en-US" dirty="0"/>
          </a:p>
          <a:p>
            <a:r>
              <a:rPr lang="en-US" dirty="0" smtClean="0"/>
              <a:t>Very Briefly: What is ML and why do we care?</a:t>
            </a:r>
          </a:p>
          <a:p>
            <a:endParaRPr lang="en-US" dirty="0" smtClean="0"/>
          </a:p>
          <a:p>
            <a:r>
              <a:rPr lang="en-US" dirty="0"/>
              <a:t>ML Tools for Security, </a:t>
            </a:r>
            <a:r>
              <a:rPr lang="en-US" dirty="0" err="1"/>
              <a:t>DevOPs</a:t>
            </a:r>
            <a:r>
              <a:rPr lang="en-US" dirty="0"/>
              <a:t>, and </a:t>
            </a:r>
            <a:r>
              <a:rPr lang="en-US" dirty="0" smtClean="0"/>
              <a:t>Beyond</a:t>
            </a:r>
          </a:p>
          <a:p>
            <a:endParaRPr lang="en-US" dirty="0"/>
          </a:p>
          <a:p>
            <a:r>
              <a:rPr lang="en-US" dirty="0" smtClean="0"/>
              <a:t>What the Future Holds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 smtClean="0"/>
          </a:p>
          <a:p>
            <a:r>
              <a:rPr lang="en-US" dirty="0" smtClean="0"/>
              <a:t>Technical explanations/code examples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://www.1-4-5.net/~dmm/ml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511305" y="48768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dirty="0"/>
              <a:t>Computer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8105" y="2057400"/>
            <a:ext cx="7912100" cy="4237038"/>
            <a:chOff x="685800" y="1600200"/>
            <a:chExt cx="7912100" cy="4237038"/>
          </a:xfrm>
        </p:grpSpPr>
        <p:sp>
          <p:nvSpPr>
            <p:cNvPr id="3096" name="Text Box 24"/>
            <p:cNvSpPr txBox="1">
              <a:spLocks noChangeArrowheads="1"/>
            </p:cNvSpPr>
            <p:nvPr/>
          </p:nvSpPr>
          <p:spPr bwMode="auto">
            <a:xfrm>
              <a:off x="1066800" y="52578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3352800" y="1600200"/>
              <a:ext cx="2667000" cy="15240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dirty="0"/>
                <a:t>Computer</a:t>
              </a:r>
            </a:p>
          </p:txBody>
        </p:sp>
        <p:sp>
          <p:nvSpPr>
            <p:cNvPr id="3078" name="Line 6"/>
            <p:cNvSpPr>
              <a:spLocks noChangeShapeType="1"/>
            </p:cNvSpPr>
            <p:nvPr/>
          </p:nvSpPr>
          <p:spPr bwMode="auto">
            <a:xfrm>
              <a:off x="2438400" y="20574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9" name="Line 7"/>
            <p:cNvSpPr>
              <a:spLocks noChangeShapeType="1"/>
            </p:cNvSpPr>
            <p:nvPr/>
          </p:nvSpPr>
          <p:spPr bwMode="auto">
            <a:xfrm>
              <a:off x="2438400" y="27432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0" name="Line 8"/>
            <p:cNvSpPr>
              <a:spLocks noChangeShapeType="1"/>
            </p:cNvSpPr>
            <p:nvPr/>
          </p:nvSpPr>
          <p:spPr bwMode="auto">
            <a:xfrm>
              <a:off x="6019800" y="22860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2" name="Text Box 10"/>
            <p:cNvSpPr txBox="1">
              <a:spLocks noChangeArrowheads="1"/>
            </p:cNvSpPr>
            <p:nvPr/>
          </p:nvSpPr>
          <p:spPr bwMode="auto">
            <a:xfrm>
              <a:off x="1355725" y="16922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685800" y="23622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 smtClean="0"/>
                <a:t>Program</a:t>
              </a:r>
              <a:endParaRPr lang="en-US" sz="3200" dirty="0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6781800" y="19812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>
              <a:off x="2514600" y="48768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3" name="Line 21"/>
            <p:cNvSpPr>
              <a:spLocks noChangeShapeType="1"/>
            </p:cNvSpPr>
            <p:nvPr/>
          </p:nvSpPr>
          <p:spPr bwMode="auto">
            <a:xfrm>
              <a:off x="2514600" y="55626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4" name="Line 22"/>
            <p:cNvSpPr>
              <a:spLocks noChangeShapeType="1"/>
            </p:cNvSpPr>
            <p:nvPr/>
          </p:nvSpPr>
          <p:spPr bwMode="auto">
            <a:xfrm>
              <a:off x="6096000" y="51054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5" name="Text Box 23"/>
            <p:cNvSpPr txBox="1">
              <a:spLocks noChangeArrowheads="1"/>
            </p:cNvSpPr>
            <p:nvPr/>
          </p:nvSpPr>
          <p:spPr bwMode="auto">
            <a:xfrm>
              <a:off x="1431925" y="45116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97" name="Text Box 25"/>
            <p:cNvSpPr txBox="1">
              <a:spLocks noChangeArrowheads="1"/>
            </p:cNvSpPr>
            <p:nvPr/>
          </p:nvSpPr>
          <p:spPr bwMode="auto">
            <a:xfrm>
              <a:off x="6858000" y="48006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Program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1810" y="136159"/>
            <a:ext cx="8760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The Same Thing Said in Cartoon Form</a:t>
            </a:r>
            <a:endParaRPr lang="en-US" sz="4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255" y="1225995"/>
            <a:ext cx="83058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Traditional 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Machine Learning</a:t>
            </a:r>
          </a:p>
        </p:txBody>
      </p:sp>
      <p:sp>
        <p:nvSpPr>
          <p:cNvPr id="3" name="TextBox 2"/>
          <p:cNvSpPr txBox="1"/>
          <p:nvPr/>
        </p:nvSpPr>
        <p:spPr>
          <a:xfrm rot="19963159">
            <a:off x="-60794" y="2986835"/>
            <a:ext cx="9268884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dirty="0" smtClean="0">
                <a:solidFill>
                  <a:srgbClr val="FF0000"/>
                </a:solidFill>
              </a:rPr>
              <a:t>In short, learning in a Machine Learning setting</a:t>
            </a:r>
          </a:p>
          <a:p>
            <a:r>
              <a:rPr lang="en-US" sz="3400" b="1" dirty="0" smtClean="0">
                <a:solidFill>
                  <a:srgbClr val="FF0000"/>
                </a:solidFill>
              </a:rPr>
              <a:t>outputs a program (read: code) that runs on a</a:t>
            </a:r>
          </a:p>
          <a:p>
            <a:r>
              <a:rPr lang="en-US" sz="3400" b="1" dirty="0">
                <a:solidFill>
                  <a:srgbClr val="FF0000"/>
                </a:solidFill>
              </a:rPr>
              <a:t>s</a:t>
            </a:r>
            <a:r>
              <a:rPr lang="en-US" sz="3400" b="1" dirty="0" smtClean="0">
                <a:solidFill>
                  <a:srgbClr val="FF0000"/>
                </a:solidFill>
              </a:rPr>
              <a:t>pecialized “abstract machine”. But there’s more</a:t>
            </a:r>
            <a:r>
              <a:rPr lang="is-IS" sz="3400" b="1" dirty="0" smtClean="0">
                <a:solidFill>
                  <a:srgbClr val="FF0000"/>
                </a:solidFill>
              </a:rPr>
              <a:t>…</a:t>
            </a:r>
            <a:endParaRPr lang="en-US" sz="3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0285"/>
            <a:ext cx="8229600" cy="741362"/>
          </a:xfrm>
        </p:spPr>
        <p:txBody>
          <a:bodyPr>
            <a:noAutofit/>
          </a:bodyPr>
          <a:lstStyle/>
          <a:p>
            <a:r>
              <a:rPr lang="en-US" dirty="0" smtClean="0"/>
              <a:t>A Little More Detail</a:t>
            </a:r>
            <a:endParaRPr lang="en-US" sz="5400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0946" y="1069384"/>
            <a:ext cx="8902109" cy="57886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900" dirty="0" smtClean="0">
                <a:latin typeface="Arial"/>
                <a:cs typeface="Arial"/>
              </a:rPr>
              <a:t>Machine Learning is a procedure that consists of estimating model parameters so that the learned model can perform a specific task (sometimes called </a:t>
            </a:r>
            <a:r>
              <a:rPr lang="en-US" sz="1900" i="1" dirty="0" smtClean="0">
                <a:latin typeface="Arial"/>
                <a:cs typeface="Arial"/>
              </a:rPr>
              <a:t>Narrow</a:t>
            </a:r>
            <a:r>
              <a:rPr lang="en-US" sz="1900" dirty="0" smtClean="0">
                <a:latin typeface="Arial"/>
                <a:cs typeface="Arial"/>
              </a:rPr>
              <a:t> or </a:t>
            </a:r>
            <a:r>
              <a:rPr lang="en-US" sz="1900" i="1" dirty="0" smtClean="0">
                <a:latin typeface="Arial"/>
                <a:cs typeface="Arial"/>
              </a:rPr>
              <a:t>Weak</a:t>
            </a:r>
            <a:r>
              <a:rPr lang="en-US" sz="1900" dirty="0" smtClean="0">
                <a:latin typeface="Arial"/>
                <a:cs typeface="Arial"/>
              </a:rPr>
              <a:t> AI; contrast AGI)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>
                <a:latin typeface="Arial"/>
                <a:cs typeface="Arial"/>
              </a:rPr>
              <a:t>Approach: Estimate model parameters (usually denoted </a:t>
            </a:r>
            <a:r>
              <a:rPr lang="en-US" sz="1600" b="1" i="1" dirty="0" err="1" smtClean="0">
                <a:latin typeface="Arial"/>
                <a:cs typeface="Arial"/>
              </a:rPr>
              <a:t>θ</a:t>
            </a:r>
            <a:r>
              <a:rPr lang="en-US" sz="1600" dirty="0" smtClean="0">
                <a:latin typeface="Arial"/>
                <a:cs typeface="Arial"/>
              </a:rPr>
              <a:t>) such that </a:t>
            </a:r>
            <a:r>
              <a:rPr lang="en-US" sz="1600" b="1" i="1" dirty="0" smtClean="0">
                <a:latin typeface="Arial"/>
                <a:cs typeface="Arial"/>
              </a:rPr>
              <a:t>prediction error is minimized</a:t>
            </a:r>
          </a:p>
          <a:p>
            <a:pPr lvl="1">
              <a:lnSpc>
                <a:spcPct val="110000"/>
              </a:lnSpc>
            </a:pPr>
            <a:r>
              <a:rPr lang="en-US" sz="1600" b="1" i="1" dirty="0" smtClean="0">
                <a:latin typeface="Arial"/>
                <a:cs typeface="Arial"/>
                <a:sym typeface="Wingdings"/>
              </a:rPr>
              <a:t>Empirical Risk Minimization 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casts learning as an </a:t>
            </a:r>
            <a:r>
              <a:rPr lang="en-US" sz="1600" i="1" dirty="0" smtClean="0">
                <a:latin typeface="Arial"/>
                <a:cs typeface="Arial"/>
                <a:sym typeface="Wingdings"/>
              </a:rPr>
              <a:t>optimization problem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>
                <a:latin typeface="Arial"/>
                <a:cs typeface="Arial"/>
                <a:sym typeface="Wingdings"/>
              </a:rPr>
              <a:t>Classic work on this topic: </a:t>
            </a:r>
            <a:r>
              <a:rPr lang="en-US" sz="1600" dirty="0" smtClean="0">
                <a:latin typeface="Arial"/>
                <a:cs typeface="Arial"/>
                <a:sym typeface="Wingdings"/>
                <a:hlinkClick r:id="rId3"/>
              </a:rPr>
              <a:t>http://web.mit.edu/6.962/www/www_spring_2001/emin/slt.pdf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1900" dirty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3 Main Classes of Machine Learning Algorithms</a:t>
            </a:r>
            <a:endParaRPr lang="en-US" sz="19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Supervised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Unsupervised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Reinforcement learning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Semi-supervised learning</a:t>
            </a:r>
          </a:p>
          <a:p>
            <a:pPr marL="0" indent="0">
              <a:buNone/>
            </a:pPr>
            <a:endParaRPr lang="en-US" sz="19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1900" dirty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Supervised learning</a:t>
            </a:r>
            <a:endParaRPr lang="en-US" sz="19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Here we show the learning algorithm a set of examples (</a:t>
            </a:r>
            <a:r>
              <a:rPr lang="en-US" sz="1600" b="1" dirty="0" smtClean="0">
                <a:latin typeface="Arial"/>
                <a:cs typeface="Arial"/>
              </a:rPr>
              <a:t>x</a:t>
            </a:r>
            <a:r>
              <a:rPr lang="en-US" sz="1600" baseline="-25000" dirty="0" smtClean="0">
                <a:latin typeface="Arial"/>
                <a:cs typeface="Arial"/>
              </a:rPr>
              <a:t>i</a:t>
            </a:r>
            <a:r>
              <a:rPr lang="en-US" sz="1600" dirty="0" smtClean="0">
                <a:latin typeface="Arial"/>
                <a:cs typeface="Arial"/>
              </a:rPr>
              <a:t>) and </a:t>
            </a:r>
            <a:r>
              <a:rPr lang="en-US" sz="1600" dirty="0">
                <a:latin typeface="Arial"/>
                <a:cs typeface="Arial"/>
              </a:rPr>
              <a:t>their corresponding </a:t>
            </a:r>
            <a:r>
              <a:rPr lang="en-US" sz="1600" dirty="0" smtClean="0">
                <a:latin typeface="Arial"/>
                <a:cs typeface="Arial"/>
              </a:rPr>
              <a:t>outputs (</a:t>
            </a:r>
            <a:r>
              <a:rPr lang="en-US" sz="1600" b="1" dirty="0" err="1" smtClean="0">
                <a:latin typeface="Arial"/>
                <a:cs typeface="Arial"/>
              </a:rPr>
              <a:t>y</a:t>
            </a:r>
            <a:r>
              <a:rPr lang="en-US" sz="1600" baseline="-25000" dirty="0" err="1" smtClean="0">
                <a:latin typeface="Arial"/>
                <a:cs typeface="Arial"/>
              </a:rPr>
              <a:t>i</a:t>
            </a:r>
            <a:r>
              <a:rPr lang="en-US" sz="1600" dirty="0" smtClean="0">
                <a:latin typeface="Arial"/>
                <a:cs typeface="Arial"/>
              </a:rPr>
              <a:t>)</a:t>
            </a:r>
          </a:p>
          <a:p>
            <a:pPr lvl="2"/>
            <a:r>
              <a:rPr lang="en-US" sz="1500" dirty="0" smtClean="0">
                <a:latin typeface="Arial"/>
                <a:cs typeface="Arial"/>
              </a:rPr>
              <a:t>You are given a training set {(</a:t>
            </a:r>
            <a:r>
              <a:rPr lang="en-US" sz="1500" b="1" dirty="0" err="1" smtClean="0">
                <a:latin typeface="Arial"/>
                <a:cs typeface="Arial"/>
              </a:rPr>
              <a:t>x</a:t>
            </a:r>
            <a:r>
              <a:rPr lang="en-US" sz="1500" baseline="-25000" dirty="0" err="1" smtClean="0">
                <a:latin typeface="Arial"/>
                <a:cs typeface="Arial"/>
              </a:rPr>
              <a:t>i</a:t>
            </a:r>
            <a:r>
              <a:rPr lang="en-US" sz="1500" dirty="0" err="1" smtClean="0">
                <a:latin typeface="Arial"/>
                <a:cs typeface="Arial"/>
              </a:rPr>
              <a:t>,</a:t>
            </a:r>
            <a:r>
              <a:rPr lang="en-US" sz="1500" b="1" dirty="0" err="1" smtClean="0">
                <a:latin typeface="Arial"/>
                <a:cs typeface="Arial"/>
              </a:rPr>
              <a:t>y</a:t>
            </a:r>
            <a:r>
              <a:rPr lang="en-US" sz="1500" baseline="-25000" dirty="0" err="1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)} where </a:t>
            </a:r>
            <a:r>
              <a:rPr lang="en-US" sz="1500" b="1" dirty="0" err="1" smtClean="0">
                <a:latin typeface="Arial"/>
                <a:cs typeface="Arial"/>
              </a:rPr>
              <a:t>y</a:t>
            </a:r>
            <a:r>
              <a:rPr lang="en-US" sz="1500" baseline="-25000" dirty="0" err="1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 = </a:t>
            </a:r>
            <a:r>
              <a:rPr lang="en-US" sz="1500" i="1" dirty="0" smtClean="0">
                <a:latin typeface="Arial"/>
                <a:cs typeface="Arial"/>
              </a:rPr>
              <a:t>f</a:t>
            </a:r>
            <a:r>
              <a:rPr lang="en-US" sz="1500" b="1" dirty="0" smtClean="0">
                <a:latin typeface="Arial"/>
                <a:cs typeface="Arial"/>
              </a:rPr>
              <a:t>(x</a:t>
            </a:r>
            <a:r>
              <a:rPr lang="en-US" sz="1500" baseline="-25000" dirty="0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). We want to learn </a:t>
            </a:r>
            <a:r>
              <a:rPr lang="en-US" sz="1500" i="1" dirty="0" smtClean="0">
                <a:latin typeface="Arial"/>
                <a:cs typeface="Arial"/>
              </a:rPr>
              <a:t>f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Essentially have a “teacher” that tells you what each training example is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See </a:t>
            </a:r>
            <a:r>
              <a:rPr lang="en-US" sz="1600" dirty="0">
                <a:latin typeface="Arial"/>
                <a:cs typeface="Arial"/>
              </a:rPr>
              <a:t>how closely the actual outputs match the desired </a:t>
            </a:r>
            <a:r>
              <a:rPr lang="en-US" sz="1600" dirty="0" smtClean="0">
                <a:latin typeface="Arial"/>
                <a:cs typeface="Arial"/>
              </a:rPr>
              <a:t>ones</a:t>
            </a:r>
          </a:p>
          <a:p>
            <a:pPr lvl="2"/>
            <a:r>
              <a:rPr lang="en-US" sz="1400" dirty="0" smtClean="0">
                <a:latin typeface="Arial"/>
                <a:cs typeface="Arial"/>
              </a:rPr>
              <a:t>Note generalization error (bias, variance) vs. accuracy on the training set</a:t>
            </a:r>
          </a:p>
          <a:p>
            <a:pPr lvl="1"/>
            <a:r>
              <a:rPr lang="en-US" sz="1600" i="1" dirty="0" smtClean="0">
                <a:latin typeface="Arial"/>
                <a:cs typeface="Arial"/>
              </a:rPr>
              <a:t>Most</a:t>
            </a:r>
            <a:r>
              <a:rPr lang="en-US" sz="1600" dirty="0" smtClean="0">
                <a:latin typeface="Arial"/>
                <a:cs typeface="Arial"/>
              </a:rPr>
              <a:t> of the big breakthroughs have come in supervised deep learning</a:t>
            </a:r>
            <a:endParaRPr lang="en-US" sz="1600" dirty="0">
              <a:latin typeface="Arial"/>
              <a:cs typeface="Arial"/>
            </a:endParaRPr>
          </a:p>
          <a:p>
            <a:endParaRPr lang="en-US" sz="1900" dirty="0" smtClean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Unsupervised Learning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Algorithm learns internal representations and important features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Unlabeled data sets</a:t>
            </a:r>
          </a:p>
          <a:p>
            <a:endParaRPr lang="en-US" sz="1900" dirty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Reinforcement Learning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Learning agent maximizes future reward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Dynamic system with feedback control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Robots</a:t>
            </a:r>
          </a:p>
          <a:p>
            <a:pPr lvl="1"/>
            <a:endParaRPr lang="en-US" sz="1400" dirty="0" smtClean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95483" y="2249048"/>
            <a:ext cx="4348517" cy="4608952"/>
            <a:chOff x="5013692" y="2332420"/>
            <a:chExt cx="4348517" cy="4608952"/>
          </a:xfrm>
        </p:grpSpPr>
        <p:pic>
          <p:nvPicPr>
            <p:cNvPr id="3" name="Picture 2" descr="hugo_er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692" y="2332420"/>
              <a:ext cx="4227572" cy="120399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856395" y="6710540"/>
              <a:ext cx="2505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Images </a:t>
              </a:r>
              <a:r>
                <a:rPr lang="en-US" sz="900" dirty="0"/>
                <a:t>courtesy Hugo </a:t>
              </a:r>
              <a:r>
                <a:rPr lang="en-US" sz="900" dirty="0" err="1" smtClean="0"/>
                <a:t>Larochelle</a:t>
              </a:r>
              <a:r>
                <a:rPr lang="en-US" sz="900" dirty="0" smtClean="0"/>
                <a:t>  and Andrew Ng</a:t>
              </a:r>
              <a:endParaRPr lang="en-US" sz="9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291" y="4390140"/>
              <a:ext cx="2948709" cy="2211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Artificial Neuron: Biological Inspiration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4" y="2008808"/>
            <a:ext cx="7442831" cy="400767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1678035" y="1417638"/>
            <a:ext cx="5787931" cy="5408479"/>
            <a:chOff x="1678034" y="1417638"/>
            <a:chExt cx="5787931" cy="54084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104" y="1417638"/>
              <a:ext cx="4651513" cy="531571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78034" y="6056676"/>
              <a:ext cx="5787931" cy="769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rgbClr val="FF0000"/>
                  </a:solidFill>
                </a:rPr>
                <a:t>Danger Will Robinson!!!</a:t>
              </a:r>
              <a:endParaRPr lang="en-US" sz="4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0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4" y="1650999"/>
            <a:ext cx="7785933" cy="3928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030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3" y="1862578"/>
            <a:ext cx="8070574" cy="4604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25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3351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Feed </a:t>
            </a:r>
            <a:r>
              <a:rPr lang="en-US" dirty="0"/>
              <a:t>Forward Neural Networks</a:t>
            </a:r>
          </a:p>
        </p:txBody>
      </p:sp>
      <p:sp>
        <p:nvSpPr>
          <p:cNvPr id="205870" name="Rectangle 1070"/>
          <p:cNvSpPr>
            <a:spLocks noGrp="1" noChangeArrowheads="1"/>
          </p:cNvSpPr>
          <p:nvPr>
            <p:ph type="body" sz="half" idx="2"/>
          </p:nvPr>
        </p:nvSpPr>
        <p:spPr>
          <a:xfrm>
            <a:off x="4961753" y="1854903"/>
            <a:ext cx="4038600" cy="463846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3300"/>
                </a:solidFill>
              </a14:hiddenFill>
            </a:ext>
          </a:extLst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information is propagated from the inputs to the </a:t>
            </a:r>
            <a:r>
              <a:rPr lang="en-US" sz="2400" dirty="0" smtClean="0"/>
              <a:t>outputs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Directed Acyclic Graph (DAG)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Computes one or more non-linear </a:t>
            </a:r>
            <a:r>
              <a:rPr lang="en-US" sz="2400" dirty="0"/>
              <a:t>functions 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Computation is carried out by </a:t>
            </a:r>
            <a:r>
              <a:rPr lang="en-US" sz="2000" dirty="0" smtClean="0"/>
              <a:t>composition of </a:t>
            </a:r>
            <a:r>
              <a:rPr lang="en-US" sz="2000" dirty="0" smtClean="0">
                <a:solidFill>
                  <a:srgbClr val="000000"/>
                </a:solidFill>
              </a:rPr>
              <a:t>some number of </a:t>
            </a:r>
            <a:r>
              <a:rPr lang="en-US" sz="2000" dirty="0" smtClean="0"/>
              <a:t>algebraic functions implemented by the connections, weights and biases of the hidden and output layers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Hidden layers compute intermediate representations</a:t>
            </a:r>
          </a:p>
          <a:p>
            <a:pPr lvl="1">
              <a:lnSpc>
                <a:spcPct val="90000"/>
              </a:lnSpc>
            </a:pPr>
            <a:r>
              <a:rPr lang="en-US" sz="2100" dirty="0" smtClean="0"/>
              <a:t>Dimension reduction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Time has no </a:t>
            </a:r>
            <a:r>
              <a:rPr lang="en-US" sz="2400" dirty="0" smtClean="0"/>
              <a:t>role -- no cycles between </a:t>
            </a:r>
            <a:r>
              <a:rPr lang="en-US" sz="2400" dirty="0"/>
              <a:t>outputs and </a:t>
            </a:r>
            <a:r>
              <a:rPr lang="en-US" sz="2400" dirty="0" smtClean="0"/>
              <a:t>inputs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However, in some models each hidden</a:t>
            </a:r>
            <a:r>
              <a:rPr lang="en-US" sz="2000" dirty="0"/>
              <a:t> </a:t>
            </a:r>
            <a:r>
              <a:rPr lang="en-US" sz="2000" dirty="0" smtClean="0"/>
              <a:t>layer models one time step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+mj-lt"/>
              </a:rPr>
              <a:t>Maps vectors to vectors</a:t>
            </a:r>
            <a:endParaRPr lang="en-US" sz="2400" dirty="0">
              <a:latin typeface="+mj-lt"/>
            </a:endParaRPr>
          </a:p>
        </p:txBody>
      </p:sp>
      <p:sp>
        <p:nvSpPr>
          <p:cNvPr id="205828" name="Oval 1028"/>
          <p:cNvSpPr>
            <a:spLocks noChangeArrowheads="1"/>
          </p:cNvSpPr>
          <p:nvPr/>
        </p:nvSpPr>
        <p:spPr bwMode="auto">
          <a:xfrm>
            <a:off x="1116013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29" name="Oval 1029"/>
          <p:cNvSpPr>
            <a:spLocks noChangeArrowheads="1"/>
          </p:cNvSpPr>
          <p:nvPr/>
        </p:nvSpPr>
        <p:spPr bwMode="auto">
          <a:xfrm>
            <a:off x="1692275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0" name="Oval 1030"/>
          <p:cNvSpPr>
            <a:spLocks noChangeArrowheads="1"/>
          </p:cNvSpPr>
          <p:nvPr/>
        </p:nvSpPr>
        <p:spPr bwMode="auto">
          <a:xfrm>
            <a:off x="22685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1" name="Oval 1031"/>
          <p:cNvSpPr>
            <a:spLocks noChangeArrowheads="1"/>
          </p:cNvSpPr>
          <p:nvPr/>
        </p:nvSpPr>
        <p:spPr bwMode="auto">
          <a:xfrm>
            <a:off x="29162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2" name="Oval 1032"/>
          <p:cNvSpPr>
            <a:spLocks noChangeArrowheads="1"/>
          </p:cNvSpPr>
          <p:nvPr/>
        </p:nvSpPr>
        <p:spPr bwMode="auto">
          <a:xfrm>
            <a:off x="35639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3" name="Oval 1033"/>
          <p:cNvSpPr>
            <a:spLocks noChangeArrowheads="1"/>
          </p:cNvSpPr>
          <p:nvPr/>
        </p:nvSpPr>
        <p:spPr bwMode="auto">
          <a:xfrm>
            <a:off x="1116013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4" name="Oval 1034"/>
          <p:cNvSpPr>
            <a:spLocks noChangeArrowheads="1"/>
          </p:cNvSpPr>
          <p:nvPr/>
        </p:nvSpPr>
        <p:spPr bwMode="auto">
          <a:xfrm>
            <a:off x="1692275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5" name="Oval 1035"/>
          <p:cNvSpPr>
            <a:spLocks noChangeArrowheads="1"/>
          </p:cNvSpPr>
          <p:nvPr/>
        </p:nvSpPr>
        <p:spPr bwMode="auto">
          <a:xfrm>
            <a:off x="22685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6" name="Oval 1036"/>
          <p:cNvSpPr>
            <a:spLocks noChangeArrowheads="1"/>
          </p:cNvSpPr>
          <p:nvPr/>
        </p:nvSpPr>
        <p:spPr bwMode="auto">
          <a:xfrm>
            <a:off x="29162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7" name="Oval 1037"/>
          <p:cNvSpPr>
            <a:spLocks noChangeArrowheads="1"/>
          </p:cNvSpPr>
          <p:nvPr/>
        </p:nvSpPr>
        <p:spPr bwMode="auto">
          <a:xfrm>
            <a:off x="35639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8" name="Rectangle 1038"/>
          <p:cNvSpPr>
            <a:spLocks noChangeArrowheads="1"/>
          </p:cNvSpPr>
          <p:nvPr/>
        </p:nvSpPr>
        <p:spPr bwMode="auto">
          <a:xfrm>
            <a:off x="53975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9" name="Rectangle 1039"/>
          <p:cNvSpPr>
            <a:spLocks noChangeArrowheads="1"/>
          </p:cNvSpPr>
          <p:nvPr/>
        </p:nvSpPr>
        <p:spPr bwMode="auto">
          <a:xfrm>
            <a:off x="1044575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0" name="Rectangle 1040"/>
          <p:cNvSpPr>
            <a:spLocks noChangeArrowheads="1"/>
          </p:cNvSpPr>
          <p:nvPr/>
        </p:nvSpPr>
        <p:spPr bwMode="auto">
          <a:xfrm>
            <a:off x="16208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1" name="Rectangle 1041"/>
          <p:cNvSpPr>
            <a:spLocks noChangeArrowheads="1"/>
          </p:cNvSpPr>
          <p:nvPr/>
        </p:nvSpPr>
        <p:spPr bwMode="auto">
          <a:xfrm>
            <a:off x="21971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2" name="Rectangle 1042"/>
          <p:cNvSpPr>
            <a:spLocks noChangeArrowheads="1"/>
          </p:cNvSpPr>
          <p:nvPr/>
        </p:nvSpPr>
        <p:spPr bwMode="auto">
          <a:xfrm>
            <a:off x="2773363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3" name="Rectangle 1043"/>
          <p:cNvSpPr>
            <a:spLocks noChangeArrowheads="1"/>
          </p:cNvSpPr>
          <p:nvPr/>
        </p:nvSpPr>
        <p:spPr bwMode="auto">
          <a:xfrm>
            <a:off x="33480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4" name="Rectangle 1044"/>
          <p:cNvSpPr>
            <a:spLocks noChangeArrowheads="1"/>
          </p:cNvSpPr>
          <p:nvPr/>
        </p:nvSpPr>
        <p:spPr bwMode="auto">
          <a:xfrm>
            <a:off x="39243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5" name="Oval 1045"/>
          <p:cNvSpPr>
            <a:spLocks noChangeArrowheads="1"/>
          </p:cNvSpPr>
          <p:nvPr/>
        </p:nvSpPr>
        <p:spPr bwMode="auto">
          <a:xfrm>
            <a:off x="19796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6" name="Oval 1046"/>
          <p:cNvSpPr>
            <a:spLocks noChangeArrowheads="1"/>
          </p:cNvSpPr>
          <p:nvPr/>
        </p:nvSpPr>
        <p:spPr bwMode="auto">
          <a:xfrm>
            <a:off x="26273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7" name="Line 1047"/>
          <p:cNvSpPr>
            <a:spLocks noChangeShapeType="1"/>
          </p:cNvSpPr>
          <p:nvPr/>
        </p:nvSpPr>
        <p:spPr bwMode="auto">
          <a:xfrm flipV="1">
            <a:off x="13319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8" name="Line 1048"/>
          <p:cNvSpPr>
            <a:spLocks noChangeShapeType="1"/>
          </p:cNvSpPr>
          <p:nvPr/>
        </p:nvSpPr>
        <p:spPr bwMode="auto">
          <a:xfrm flipV="1">
            <a:off x="1979613" y="3068638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9" name="Line 1049"/>
          <p:cNvSpPr>
            <a:spLocks noChangeShapeType="1"/>
          </p:cNvSpPr>
          <p:nvPr/>
        </p:nvSpPr>
        <p:spPr bwMode="auto">
          <a:xfrm flipV="1">
            <a:off x="19796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0" name="Line 1050"/>
          <p:cNvSpPr>
            <a:spLocks noChangeShapeType="1"/>
          </p:cNvSpPr>
          <p:nvPr/>
        </p:nvSpPr>
        <p:spPr bwMode="auto">
          <a:xfrm flipH="1" flipV="1">
            <a:off x="21955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1" name="Line 1051"/>
          <p:cNvSpPr>
            <a:spLocks noChangeShapeType="1"/>
          </p:cNvSpPr>
          <p:nvPr/>
        </p:nvSpPr>
        <p:spPr bwMode="auto">
          <a:xfrm flipH="1" flipV="1">
            <a:off x="21955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2" name="Line 1052"/>
          <p:cNvSpPr>
            <a:spLocks noChangeShapeType="1"/>
          </p:cNvSpPr>
          <p:nvPr/>
        </p:nvSpPr>
        <p:spPr bwMode="auto">
          <a:xfrm flipH="1" flipV="1">
            <a:off x="2195513" y="3068638"/>
            <a:ext cx="15843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3" name="Line 1053"/>
          <p:cNvSpPr>
            <a:spLocks noChangeShapeType="1"/>
          </p:cNvSpPr>
          <p:nvPr/>
        </p:nvSpPr>
        <p:spPr bwMode="auto">
          <a:xfrm flipV="1">
            <a:off x="1331913" y="3068638"/>
            <a:ext cx="15113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4" name="Line 1054"/>
          <p:cNvSpPr>
            <a:spLocks noChangeShapeType="1"/>
          </p:cNvSpPr>
          <p:nvPr/>
        </p:nvSpPr>
        <p:spPr bwMode="auto">
          <a:xfrm flipV="1">
            <a:off x="2484438" y="3068638"/>
            <a:ext cx="35877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5" name="Line 1055"/>
          <p:cNvSpPr>
            <a:spLocks noChangeShapeType="1"/>
          </p:cNvSpPr>
          <p:nvPr/>
        </p:nvSpPr>
        <p:spPr bwMode="auto">
          <a:xfrm flipH="1" flipV="1">
            <a:off x="28432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6" name="Line 1056"/>
          <p:cNvSpPr>
            <a:spLocks noChangeShapeType="1"/>
          </p:cNvSpPr>
          <p:nvPr/>
        </p:nvSpPr>
        <p:spPr bwMode="auto">
          <a:xfrm flipH="1" flipV="1">
            <a:off x="28432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7" name="Line 1057"/>
          <p:cNvSpPr>
            <a:spLocks noChangeShapeType="1"/>
          </p:cNvSpPr>
          <p:nvPr/>
        </p:nvSpPr>
        <p:spPr bwMode="auto">
          <a:xfrm flipV="1">
            <a:off x="684213" y="4797425"/>
            <a:ext cx="64770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8" name="Line 1058"/>
          <p:cNvSpPr>
            <a:spLocks noChangeShapeType="1"/>
          </p:cNvSpPr>
          <p:nvPr/>
        </p:nvSpPr>
        <p:spPr bwMode="auto">
          <a:xfrm flipV="1">
            <a:off x="684213" y="4797425"/>
            <a:ext cx="1223962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9" name="Line 1059"/>
          <p:cNvSpPr>
            <a:spLocks noChangeShapeType="1"/>
          </p:cNvSpPr>
          <p:nvPr/>
        </p:nvSpPr>
        <p:spPr bwMode="auto">
          <a:xfrm flipV="1">
            <a:off x="684213" y="4797425"/>
            <a:ext cx="18002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0" name="Line 1060"/>
          <p:cNvSpPr>
            <a:spLocks noChangeShapeType="1"/>
          </p:cNvSpPr>
          <p:nvPr/>
        </p:nvSpPr>
        <p:spPr bwMode="auto">
          <a:xfrm flipV="1">
            <a:off x="755650" y="4797425"/>
            <a:ext cx="23764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1" name="Line 1061"/>
          <p:cNvSpPr>
            <a:spLocks noChangeShapeType="1"/>
          </p:cNvSpPr>
          <p:nvPr/>
        </p:nvSpPr>
        <p:spPr bwMode="auto">
          <a:xfrm flipV="1">
            <a:off x="755650" y="4797425"/>
            <a:ext cx="30241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2" name="Line 1062"/>
          <p:cNvSpPr>
            <a:spLocks noChangeShapeType="1"/>
          </p:cNvSpPr>
          <p:nvPr/>
        </p:nvSpPr>
        <p:spPr bwMode="auto">
          <a:xfrm flipH="1" flipV="1">
            <a:off x="1331913" y="4797425"/>
            <a:ext cx="273685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3" name="Line 1063"/>
          <p:cNvSpPr>
            <a:spLocks noChangeShapeType="1"/>
          </p:cNvSpPr>
          <p:nvPr/>
        </p:nvSpPr>
        <p:spPr bwMode="auto">
          <a:xfrm flipH="1" flipV="1">
            <a:off x="1908175" y="4797425"/>
            <a:ext cx="21605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4" name="Line 1064"/>
          <p:cNvSpPr>
            <a:spLocks noChangeShapeType="1"/>
          </p:cNvSpPr>
          <p:nvPr/>
        </p:nvSpPr>
        <p:spPr bwMode="auto">
          <a:xfrm flipH="1" flipV="1">
            <a:off x="2484438" y="4797425"/>
            <a:ext cx="15843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5" name="Line 1065"/>
          <p:cNvSpPr>
            <a:spLocks noChangeShapeType="1"/>
          </p:cNvSpPr>
          <p:nvPr/>
        </p:nvSpPr>
        <p:spPr bwMode="auto">
          <a:xfrm flipH="1" flipV="1">
            <a:off x="3132138" y="4797425"/>
            <a:ext cx="9366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6" name="Line 1066"/>
          <p:cNvSpPr>
            <a:spLocks noChangeShapeType="1"/>
          </p:cNvSpPr>
          <p:nvPr/>
        </p:nvSpPr>
        <p:spPr bwMode="auto">
          <a:xfrm flipH="1" flipV="1">
            <a:off x="3779838" y="4797425"/>
            <a:ext cx="2889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7" name="Line 1067"/>
          <p:cNvSpPr>
            <a:spLocks noChangeShapeType="1"/>
          </p:cNvSpPr>
          <p:nvPr/>
        </p:nvSpPr>
        <p:spPr bwMode="auto">
          <a:xfrm flipV="1">
            <a:off x="21955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8" name="Line 1068"/>
          <p:cNvSpPr>
            <a:spLocks noChangeShapeType="1"/>
          </p:cNvSpPr>
          <p:nvPr/>
        </p:nvSpPr>
        <p:spPr bwMode="auto">
          <a:xfrm flipV="1">
            <a:off x="28432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1" name="Line 1071"/>
          <p:cNvSpPr>
            <a:spLocks noChangeShapeType="1"/>
          </p:cNvSpPr>
          <p:nvPr/>
        </p:nvSpPr>
        <p:spPr bwMode="auto">
          <a:xfrm flipV="1"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2" name="Line 1072"/>
          <p:cNvSpPr>
            <a:spLocks noChangeShapeType="1"/>
          </p:cNvSpPr>
          <p:nvPr/>
        </p:nvSpPr>
        <p:spPr bwMode="auto">
          <a:xfrm flipV="1">
            <a:off x="13319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3" name="Line 1073"/>
          <p:cNvSpPr>
            <a:spLocks noChangeShapeType="1"/>
          </p:cNvSpPr>
          <p:nvPr/>
        </p:nvSpPr>
        <p:spPr bwMode="auto">
          <a:xfrm flipV="1"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4" name="Line 1074"/>
          <p:cNvSpPr>
            <a:spLocks noChangeShapeType="1"/>
          </p:cNvSpPr>
          <p:nvPr/>
        </p:nvSpPr>
        <p:spPr bwMode="auto">
          <a:xfrm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5" name="Line 1075"/>
          <p:cNvSpPr>
            <a:spLocks noChangeShapeType="1"/>
          </p:cNvSpPr>
          <p:nvPr/>
        </p:nvSpPr>
        <p:spPr bwMode="auto">
          <a:xfrm flipV="1">
            <a:off x="1331913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6" name="Line 1076"/>
          <p:cNvSpPr>
            <a:spLocks noChangeShapeType="1"/>
          </p:cNvSpPr>
          <p:nvPr/>
        </p:nvSpPr>
        <p:spPr bwMode="auto">
          <a:xfrm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7" name="Line 1077"/>
          <p:cNvSpPr>
            <a:spLocks noChangeShapeType="1"/>
          </p:cNvSpPr>
          <p:nvPr/>
        </p:nvSpPr>
        <p:spPr bwMode="auto">
          <a:xfrm>
            <a:off x="19081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8" name="Line 1078"/>
          <p:cNvSpPr>
            <a:spLocks noChangeShapeType="1"/>
          </p:cNvSpPr>
          <p:nvPr/>
        </p:nvSpPr>
        <p:spPr bwMode="auto">
          <a:xfrm>
            <a:off x="2484438" y="3933825"/>
            <a:ext cx="1366837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9" name="Line 1079"/>
          <p:cNvSpPr>
            <a:spLocks noChangeShapeType="1"/>
          </p:cNvSpPr>
          <p:nvPr/>
        </p:nvSpPr>
        <p:spPr bwMode="auto">
          <a:xfrm>
            <a:off x="31321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0" name="Line 1080"/>
          <p:cNvSpPr>
            <a:spLocks noChangeShapeType="1"/>
          </p:cNvSpPr>
          <p:nvPr/>
        </p:nvSpPr>
        <p:spPr bwMode="auto">
          <a:xfrm>
            <a:off x="37798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1" name="Line 1081"/>
          <p:cNvSpPr>
            <a:spLocks noChangeShapeType="1"/>
          </p:cNvSpPr>
          <p:nvPr/>
        </p:nvSpPr>
        <p:spPr bwMode="auto">
          <a:xfrm flipH="1"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2" name="Line 1082"/>
          <p:cNvSpPr>
            <a:spLocks noChangeShapeType="1"/>
          </p:cNvSpPr>
          <p:nvPr/>
        </p:nvSpPr>
        <p:spPr bwMode="auto">
          <a:xfrm flipV="1">
            <a:off x="1908175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3" name="Line 1083"/>
          <p:cNvSpPr>
            <a:spLocks noChangeShapeType="1"/>
          </p:cNvSpPr>
          <p:nvPr/>
        </p:nvSpPr>
        <p:spPr bwMode="auto">
          <a:xfrm flipV="1"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4" name="Line 1084"/>
          <p:cNvSpPr>
            <a:spLocks noChangeShapeType="1"/>
          </p:cNvSpPr>
          <p:nvPr/>
        </p:nvSpPr>
        <p:spPr bwMode="auto">
          <a:xfrm flipV="1"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5" name="Line 1085"/>
          <p:cNvSpPr>
            <a:spLocks noChangeShapeType="1"/>
          </p:cNvSpPr>
          <p:nvPr/>
        </p:nvSpPr>
        <p:spPr bwMode="auto">
          <a:xfrm flipV="1">
            <a:off x="19796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6" name="Line 1086"/>
          <p:cNvSpPr>
            <a:spLocks noChangeShapeType="1"/>
          </p:cNvSpPr>
          <p:nvPr/>
        </p:nvSpPr>
        <p:spPr bwMode="auto">
          <a:xfrm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7" name="Line 1087"/>
          <p:cNvSpPr>
            <a:spLocks noChangeShapeType="1"/>
          </p:cNvSpPr>
          <p:nvPr/>
        </p:nvSpPr>
        <p:spPr bwMode="auto">
          <a:xfrm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8" name="Line 1088"/>
          <p:cNvSpPr>
            <a:spLocks noChangeShapeType="1"/>
          </p:cNvSpPr>
          <p:nvPr/>
        </p:nvSpPr>
        <p:spPr bwMode="auto">
          <a:xfrm>
            <a:off x="24844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9" name="Line 1089"/>
          <p:cNvSpPr>
            <a:spLocks noChangeShapeType="1"/>
          </p:cNvSpPr>
          <p:nvPr/>
        </p:nvSpPr>
        <p:spPr bwMode="auto">
          <a:xfrm flipV="1"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0" name="Line 1090"/>
          <p:cNvSpPr>
            <a:spLocks noChangeShapeType="1"/>
          </p:cNvSpPr>
          <p:nvPr/>
        </p:nvSpPr>
        <p:spPr bwMode="auto">
          <a:xfrm flipV="1">
            <a:off x="2484438" y="3933825"/>
            <a:ext cx="12954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1" name="Line 1091"/>
          <p:cNvSpPr>
            <a:spLocks noChangeShapeType="1"/>
          </p:cNvSpPr>
          <p:nvPr/>
        </p:nvSpPr>
        <p:spPr bwMode="auto">
          <a:xfrm>
            <a:off x="12604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2" name="Line 1092"/>
          <p:cNvSpPr>
            <a:spLocks noChangeShapeType="1"/>
          </p:cNvSpPr>
          <p:nvPr/>
        </p:nvSpPr>
        <p:spPr bwMode="auto">
          <a:xfrm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3" name="Line 1093"/>
          <p:cNvSpPr>
            <a:spLocks noChangeShapeType="1"/>
          </p:cNvSpPr>
          <p:nvPr/>
        </p:nvSpPr>
        <p:spPr bwMode="auto">
          <a:xfrm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4" name="Line 1094"/>
          <p:cNvSpPr>
            <a:spLocks noChangeShapeType="1"/>
          </p:cNvSpPr>
          <p:nvPr/>
        </p:nvSpPr>
        <p:spPr bwMode="auto">
          <a:xfrm>
            <a:off x="31321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5" name="Line 1095"/>
          <p:cNvSpPr>
            <a:spLocks noChangeShapeType="1"/>
          </p:cNvSpPr>
          <p:nvPr/>
        </p:nvSpPr>
        <p:spPr bwMode="auto">
          <a:xfrm flipV="1">
            <a:off x="3132138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6" name="Line 1096"/>
          <p:cNvSpPr>
            <a:spLocks noChangeShapeType="1"/>
          </p:cNvSpPr>
          <p:nvPr/>
        </p:nvSpPr>
        <p:spPr bwMode="auto">
          <a:xfrm flipV="1">
            <a:off x="1187450" y="4797425"/>
            <a:ext cx="144463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7" name="Line 1097"/>
          <p:cNvSpPr>
            <a:spLocks noChangeShapeType="1"/>
          </p:cNvSpPr>
          <p:nvPr/>
        </p:nvSpPr>
        <p:spPr bwMode="auto">
          <a:xfrm flipV="1">
            <a:off x="1187450" y="4797425"/>
            <a:ext cx="7207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8" name="Line 1098"/>
          <p:cNvSpPr>
            <a:spLocks noChangeShapeType="1"/>
          </p:cNvSpPr>
          <p:nvPr/>
        </p:nvSpPr>
        <p:spPr bwMode="auto">
          <a:xfrm flipV="1">
            <a:off x="1187450" y="4797425"/>
            <a:ext cx="12969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9" name="Line 1099"/>
          <p:cNvSpPr>
            <a:spLocks noChangeShapeType="1"/>
          </p:cNvSpPr>
          <p:nvPr/>
        </p:nvSpPr>
        <p:spPr bwMode="auto">
          <a:xfrm flipV="1">
            <a:off x="1187450" y="4797425"/>
            <a:ext cx="19446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901" name="Text Box 1101"/>
          <p:cNvSpPr txBox="1">
            <a:spLocks noChangeArrowheads="1"/>
          </p:cNvSpPr>
          <p:nvPr/>
        </p:nvSpPr>
        <p:spPr bwMode="auto">
          <a:xfrm>
            <a:off x="468313" y="579913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05902" name="Text Box 1102"/>
          <p:cNvSpPr txBox="1">
            <a:spLocks noChangeArrowheads="1"/>
          </p:cNvSpPr>
          <p:nvPr/>
        </p:nvSpPr>
        <p:spPr bwMode="auto">
          <a:xfrm>
            <a:off x="971550" y="580548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05903" name="Text Box 1103"/>
          <p:cNvSpPr txBox="1">
            <a:spLocks noChangeArrowheads="1"/>
          </p:cNvSpPr>
          <p:nvPr/>
        </p:nvSpPr>
        <p:spPr bwMode="auto">
          <a:xfrm>
            <a:off x="3930650" y="5805488"/>
            <a:ext cx="365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</a:t>
            </a:r>
          </a:p>
        </p:txBody>
      </p:sp>
      <p:sp>
        <p:nvSpPr>
          <p:cNvPr id="205904" name="Text Box 1104"/>
          <p:cNvSpPr txBox="1">
            <a:spLocks noChangeArrowheads="1"/>
          </p:cNvSpPr>
          <p:nvPr/>
        </p:nvSpPr>
        <p:spPr bwMode="auto">
          <a:xfrm>
            <a:off x="1979613" y="5805488"/>
            <a:ext cx="1793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05905" name="Text Box 1105"/>
          <p:cNvSpPr txBox="1">
            <a:spLocks noChangeArrowheads="1"/>
          </p:cNvSpPr>
          <p:nvPr/>
        </p:nvSpPr>
        <p:spPr bwMode="auto">
          <a:xfrm>
            <a:off x="0" y="4076700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1st hidden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05906" name="Text Box 1106"/>
          <p:cNvSpPr txBox="1">
            <a:spLocks noChangeArrowheads="1"/>
          </p:cNvSpPr>
          <p:nvPr/>
        </p:nvSpPr>
        <p:spPr bwMode="auto">
          <a:xfrm>
            <a:off x="0" y="3148013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2nd hidden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05907" name="Text Box 1107"/>
          <p:cNvSpPr txBox="1">
            <a:spLocks noChangeArrowheads="1"/>
          </p:cNvSpPr>
          <p:nvPr/>
        </p:nvSpPr>
        <p:spPr bwMode="auto">
          <a:xfrm>
            <a:off x="-36513" y="2349500"/>
            <a:ext cx="1547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476557"/>
            <a:ext cx="585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say that the input data, or features, are </a:t>
            </a:r>
            <a:r>
              <a:rPr lang="en-US" i="1" dirty="0" smtClean="0">
                <a:solidFill>
                  <a:srgbClr val="FF0000"/>
                </a:solidFill>
              </a:rPr>
              <a:t>n </a:t>
            </a:r>
            <a:r>
              <a:rPr lang="en-US" dirty="0" smtClean="0">
                <a:solidFill>
                  <a:srgbClr val="FF0000"/>
                </a:solidFill>
              </a:rPr>
              <a:t>dimensional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48038" y="1385455"/>
            <a:ext cx="1814407" cy="1953490"/>
            <a:chOff x="3348038" y="1385455"/>
            <a:chExt cx="1814407" cy="1953490"/>
          </a:xfrm>
        </p:grpSpPr>
        <p:sp>
          <p:nvSpPr>
            <p:cNvPr id="3" name="TextBox 2"/>
            <p:cNvSpPr txBox="1"/>
            <p:nvPr/>
          </p:nvSpPr>
          <p:spPr>
            <a:xfrm>
              <a:off x="3348038" y="1385455"/>
              <a:ext cx="1814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Artificial Neurons</a:t>
              </a:r>
              <a:endParaRPr lang="en-US" u="sng" dirty="0"/>
            </a:p>
          </p:txBody>
        </p:sp>
        <p:cxnSp>
          <p:nvCxnSpPr>
            <p:cNvPr id="10" name="Straight Connector 9"/>
            <p:cNvCxnSpPr>
              <a:stCxn id="3" idx="2"/>
            </p:cNvCxnSpPr>
            <p:nvPr/>
          </p:nvCxnSpPr>
          <p:spPr>
            <a:xfrm flipH="1">
              <a:off x="3851275" y="1754787"/>
              <a:ext cx="403967" cy="1584158"/>
            </a:xfrm>
            <a:prstGeom prst="line">
              <a:avLst/>
            </a:prstGeom>
            <a:ln w="952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1417638"/>
            <a:ext cx="3852059" cy="2481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Feed Forward Neural Nets </a:t>
            </a:r>
            <a:br>
              <a:rPr lang="en-US" dirty="0" smtClean="0"/>
            </a:br>
            <a:r>
              <a:rPr lang="en-US" sz="2700" dirty="0" smtClean="0"/>
              <a:t>(most of the math I’m going to give you is on this slide </a:t>
            </a:r>
            <a:r>
              <a:rPr lang="en-US" sz="2700" dirty="0" smtClean="0">
                <a:sym typeface="Wingdings"/>
              </a:rPr>
              <a:t>)</a:t>
            </a:r>
            <a:endParaRPr lang="en-US" sz="2700" dirty="0"/>
          </a:p>
        </p:txBody>
      </p:sp>
      <p:pic>
        <p:nvPicPr>
          <p:cNvPr id="10" name="Picture 9" descr="activation_func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3771402"/>
            <a:ext cx="3613701" cy="2770773"/>
          </a:xfrm>
          <a:prstGeom prst="rect">
            <a:avLst/>
          </a:prstGeom>
        </p:spPr>
      </p:pic>
      <p:pic>
        <p:nvPicPr>
          <p:cNvPr id="3" name="Picture 2" descr="Error_surface_of_a_linear_neuron_with_two_input_weigh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7" y="4499138"/>
            <a:ext cx="3888243" cy="216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31" y="5299812"/>
            <a:ext cx="394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 what then is learning?</a:t>
            </a:r>
            <a:endParaRPr lang="en-US" sz="28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97693" y="1417638"/>
            <a:ext cx="5459809" cy="3557774"/>
            <a:chOff x="97693" y="1417638"/>
            <a:chExt cx="5459809" cy="3557774"/>
          </a:xfrm>
        </p:grpSpPr>
        <p:grpSp>
          <p:nvGrpSpPr>
            <p:cNvPr id="26" name="Group 25"/>
            <p:cNvGrpSpPr/>
            <p:nvPr/>
          </p:nvGrpSpPr>
          <p:grpSpPr>
            <a:xfrm>
              <a:off x="97693" y="1417638"/>
              <a:ext cx="5459809" cy="3010542"/>
              <a:chOff x="97693" y="1417638"/>
              <a:chExt cx="5459809" cy="301054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97693" y="1417638"/>
                <a:ext cx="5459809" cy="3010542"/>
                <a:chOff x="97693" y="1417638"/>
                <a:chExt cx="5459809" cy="301054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97693" y="1417638"/>
                  <a:ext cx="5192275" cy="3010542"/>
                  <a:chOff x="97693" y="1417638"/>
                  <a:chExt cx="5192275" cy="3010542"/>
                </a:xfrm>
              </p:grpSpPr>
              <p:pic>
                <p:nvPicPr>
                  <p:cNvPr id="8" name="Picture 7" descr="NN1__1.gi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693" y="1417638"/>
                    <a:ext cx="4640216" cy="301054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620163" y="2785056"/>
                    <a:ext cx="669805" cy="307777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i="1" dirty="0" smtClean="0"/>
                      <a:t>h</a:t>
                    </a:r>
                    <a:r>
                      <a:rPr lang="en-US" sz="1400" baseline="-25000" dirty="0" smtClean="0"/>
                      <a:t>θ</a:t>
                    </a:r>
                    <a:r>
                      <a:rPr lang="en-US" sz="1400" i="1" dirty="0" smtClean="0"/>
                      <a:t>(x</a:t>
                    </a:r>
                    <a:r>
                      <a:rPr lang="en-US" sz="1400" i="1" baseline="30000" dirty="0" smtClean="0"/>
                      <a:t>(i)</a:t>
                    </a:r>
                    <a:r>
                      <a:rPr lang="en-US" sz="1400" i="1" dirty="0" smtClean="0"/>
                      <a:t>)</a:t>
                    </a:r>
                    <a:endParaRPr lang="en-US" sz="1400" i="1" baseline="-25000" dirty="0"/>
                  </a:p>
                </p:txBody>
              </p:sp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V="1">
                  <a:off x="4956767" y="3228332"/>
                  <a:ext cx="0" cy="3881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4423858" y="3616437"/>
                  <a:ext cx="1133644" cy="584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/>
                    <a:t>Hypothesis</a:t>
                  </a:r>
                </a:p>
                <a:p>
                  <a:r>
                    <a:rPr lang="en-US" sz="1600" i="1" dirty="0" smtClean="0">
                      <a:solidFill>
                        <a:srgbClr val="FF0000"/>
                      </a:solidFill>
                    </a:rPr>
                    <a:t>      f</a:t>
                  </a:r>
                  <a:r>
                    <a:rPr lang="en-US" sz="1600" i="1" dirty="0" smtClean="0"/>
                    <a:t>(x</a:t>
                  </a:r>
                  <a:r>
                    <a:rPr lang="en-US" sz="1600" i="1" baseline="30000" dirty="0" smtClean="0"/>
                    <a:t>(</a:t>
                  </a:r>
                  <a:r>
                    <a:rPr lang="en-US" sz="1600" i="1" baseline="30000" dirty="0" err="1" smtClean="0"/>
                    <a:t>i</a:t>
                  </a:r>
                  <a:r>
                    <a:rPr lang="en-US" sz="1600" i="1" baseline="30000" dirty="0" smtClean="0"/>
                    <a:t>)</a:t>
                  </a:r>
                  <a:r>
                    <a:rPr lang="en-US" sz="1600" i="1" dirty="0" smtClean="0"/>
                    <a:t>)</a:t>
                  </a:r>
                  <a:endParaRPr lang="en-US" i="1" dirty="0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620163" y="2348574"/>
                <a:ext cx="740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/>
                  <a:t>(x</a:t>
                </a:r>
                <a:r>
                  <a:rPr lang="en-US" sz="1400" i="1" baseline="30000" dirty="0" smtClean="0"/>
                  <a:t>(i)</a:t>
                </a:r>
                <a:r>
                  <a:rPr lang="en-US" sz="1400" i="1" dirty="0" smtClean="0"/>
                  <a:t>,y</a:t>
                </a:r>
                <a:r>
                  <a:rPr lang="en-US" sz="1400" i="1" baseline="30000" dirty="0" smtClean="0"/>
                  <a:t>(i)</a:t>
                </a:r>
                <a:r>
                  <a:rPr lang="en-US" sz="1400" i="1" dirty="0" smtClean="0"/>
                  <a:t>)</a:t>
                </a:r>
                <a:endParaRPr lang="en-US" sz="1400" i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25176" y="4499138"/>
              <a:ext cx="216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Forward Propagation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449294" y="4975412"/>
              <a:ext cx="14343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52872" y="3228332"/>
            <a:ext cx="5617143" cy="3595738"/>
            <a:chOff x="252872" y="3228332"/>
            <a:chExt cx="5617143" cy="3595738"/>
          </a:xfrm>
        </p:grpSpPr>
        <p:grpSp>
          <p:nvGrpSpPr>
            <p:cNvPr id="14" name="Group 13"/>
            <p:cNvGrpSpPr/>
            <p:nvPr/>
          </p:nvGrpSpPr>
          <p:grpSpPr>
            <a:xfrm>
              <a:off x="252872" y="5121992"/>
              <a:ext cx="5617143" cy="1702078"/>
              <a:chOff x="252872" y="5173465"/>
              <a:chExt cx="5617143" cy="1702078"/>
            </a:xfrm>
          </p:grpSpPr>
          <p:pic>
            <p:nvPicPr>
              <p:cNvPr id="7" name="Picture 6" descr="cost_functi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72" y="5173465"/>
                <a:ext cx="4137660" cy="70104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52872" y="5798325"/>
                <a:ext cx="561714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Learning is the adjusting of the weights w</a:t>
                </a:r>
                <a:r>
                  <a:rPr lang="en-US" sz="1600" baseline="-25000" dirty="0" smtClean="0"/>
                  <a:t>i,j </a:t>
                </a:r>
                <a:r>
                  <a:rPr lang="en-US" sz="1600" dirty="0" smtClean="0"/>
                  <a:t>such that </a:t>
                </a:r>
              </a:p>
              <a:p>
                <a:r>
                  <a:rPr lang="en-US" sz="1600" dirty="0" smtClean="0"/>
                  <a:t>the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error or cost function</a:t>
                </a:r>
                <a:r>
                  <a:rPr lang="en-US" sz="1600" i="1" dirty="0" smtClean="0"/>
                  <a:t> J(</a:t>
                </a:r>
                <a:r>
                  <a:rPr lang="en-US" sz="1600" b="1" dirty="0" smtClean="0"/>
                  <a:t>θ</a:t>
                </a:r>
                <a:r>
                  <a:rPr lang="en-US" sz="1600" i="1" dirty="0" smtClean="0"/>
                  <a:t>)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is minimized</a:t>
                </a:r>
              </a:p>
              <a:p>
                <a:endParaRPr lang="en-US" sz="1600" dirty="0"/>
              </a:p>
              <a:p>
                <a:r>
                  <a:rPr lang="en-US" sz="1600" dirty="0" smtClean="0"/>
                  <a:t>Simple learning procedure: </a:t>
                </a:r>
                <a:r>
                  <a:rPr lang="en-US" sz="1600" i="1" dirty="0" smtClean="0"/>
                  <a:t>Back Propagation </a:t>
                </a:r>
                <a:r>
                  <a:rPr lang="en-US" sz="1600" dirty="0" smtClean="0"/>
                  <a:t>(of the error signal)</a:t>
                </a:r>
                <a:endParaRPr lang="en-US" sz="1600" dirty="0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V="1">
              <a:off x="3104594" y="3228332"/>
              <a:ext cx="1633315" cy="20714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 rot="19642046">
            <a:off x="5633789" y="3431771"/>
            <a:ext cx="3451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Where do the weights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 animBg="1"/>
      <p:bldP spid="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1540"/>
          </a:xfrm>
        </p:spPr>
        <p:txBody>
          <a:bodyPr>
            <a:normAutofit/>
          </a:bodyPr>
          <a:lstStyle/>
          <a:p>
            <a:r>
              <a:rPr lang="en-US" sz="4000" dirty="0"/>
              <a:t>M</a:t>
            </a:r>
            <a:r>
              <a:rPr lang="en-US" sz="4000" dirty="0" smtClean="0"/>
              <a:t>ore </a:t>
            </a:r>
            <a:r>
              <a:rPr lang="en-US" sz="4000" dirty="0"/>
              <a:t>P</a:t>
            </a:r>
            <a:r>
              <a:rPr lang="en-US" sz="4000" dirty="0" smtClean="0"/>
              <a:t>owerful NN Architectures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1143000"/>
            <a:ext cx="8335617" cy="3878721"/>
            <a:chOff x="457200" y="1143000"/>
            <a:chExt cx="8335617" cy="38787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676989"/>
              <a:ext cx="8335617" cy="33447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343550" y="1143000"/>
              <a:ext cx="45629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Recurrent Neural Network</a:t>
              </a:r>
              <a:endParaRPr lang="en-US" sz="3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200" y="5173181"/>
            <a:ext cx="8145909" cy="1684819"/>
            <a:chOff x="646908" y="5173181"/>
            <a:chExt cx="8145909" cy="16848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435" y="5173181"/>
              <a:ext cx="3094382" cy="16848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46908" y="5584703"/>
              <a:ext cx="523572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Long Short-Term Memory (LSTM) Cell</a:t>
              </a:r>
            </a:p>
            <a:p>
              <a:r>
                <a:rPr lang="en-US" sz="1600" dirty="0" err="1" smtClean="0"/>
                <a:t>Hochreiter</a:t>
              </a:r>
              <a:r>
                <a:rPr lang="en-US" sz="1600" dirty="0" smtClean="0"/>
                <a:t> &amp; </a:t>
              </a:r>
              <a:r>
                <a:rPr lang="en-US" sz="1600" dirty="0" err="1" smtClean="0"/>
                <a:t>Schmidhuber</a:t>
              </a:r>
              <a:r>
                <a:rPr lang="en-US" sz="1600" dirty="0" smtClean="0"/>
                <a:t>, 1997</a:t>
              </a:r>
            </a:p>
            <a:p>
              <a:r>
                <a:rPr lang="en-US" sz="1600" dirty="0" smtClean="0">
                  <a:hlinkClick r:id="rId4"/>
                </a:rPr>
                <a:t>http://deeplearning.cs.cmu.edu/pdfs/Hochreiter97_lstm.pdf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47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lnSpcReduction="10000"/>
          </a:bodyPr>
          <a:lstStyle/>
          <a:p>
            <a:r>
              <a:rPr lang="en-US" strike="sngStrike" dirty="0" smtClean="0"/>
              <a:t>What is all the (ML) excitement about?</a:t>
            </a:r>
          </a:p>
          <a:p>
            <a:endParaRPr lang="en-US" dirty="0"/>
          </a:p>
          <a:p>
            <a:r>
              <a:rPr lang="en-US" strike="sngStrike" dirty="0" smtClean="0"/>
              <a:t>Review: What is ML (and why do we care)?</a:t>
            </a:r>
          </a:p>
          <a:p>
            <a:endParaRPr lang="en-US" dirty="0" smtClean="0"/>
          </a:p>
          <a:p>
            <a:r>
              <a:rPr lang="en-US" dirty="0" smtClean="0"/>
              <a:t>ML Tools for Security, </a:t>
            </a:r>
            <a:r>
              <a:rPr lang="en-US" dirty="0" err="1" smtClean="0"/>
              <a:t>DevOPs</a:t>
            </a:r>
            <a:r>
              <a:rPr lang="en-US" dirty="0" smtClean="0"/>
              <a:t>, and Beyond</a:t>
            </a:r>
          </a:p>
          <a:p>
            <a:endParaRPr lang="en-US" dirty="0"/>
          </a:p>
          <a:p>
            <a:r>
              <a:rPr lang="en-US" dirty="0" smtClean="0"/>
              <a:t>What the Future Holds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746"/>
            <a:ext cx="8229600" cy="806812"/>
          </a:xfrm>
        </p:spPr>
        <p:txBody>
          <a:bodyPr/>
          <a:lstStyle/>
          <a:p>
            <a:r>
              <a:rPr lang="en-US" dirty="0" smtClean="0"/>
              <a:t>Prototypical ML Stack</a:t>
            </a:r>
            <a:endParaRPr lang="en-US" dirty="0"/>
          </a:p>
        </p:txBody>
      </p:sp>
      <p:pic>
        <p:nvPicPr>
          <p:cNvPr id="4" name="Picture 3" descr="fp_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1288746"/>
            <a:ext cx="8436864" cy="52608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5589" y="1288746"/>
            <a:ext cx="7373411" cy="2027792"/>
          </a:xfrm>
          <a:prstGeom prst="rect">
            <a:avLst/>
          </a:prstGeom>
          <a:solidFill>
            <a:srgbClr val="008000">
              <a:alpha val="1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What is all the Excitement About?</a:t>
            </a:r>
            <a:br>
              <a:rPr lang="en-US" dirty="0" smtClean="0"/>
            </a:br>
            <a:r>
              <a:rPr lang="en-US" sz="3600" dirty="0" smtClean="0"/>
              <a:t>Context and Framing</a:t>
            </a:r>
            <a:endParaRPr lang="en-US" sz="3600" dirty="0"/>
          </a:p>
        </p:txBody>
      </p:sp>
      <p:pic>
        <p:nvPicPr>
          <p:cNvPr id="4" name="Content Placeholder 3" descr="analytics_cartoon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9" b="13289"/>
          <a:stretch>
            <a:fillRect/>
          </a:stretch>
        </p:blipFill>
        <p:spPr>
          <a:xfrm>
            <a:off x="2445558" y="2121490"/>
            <a:ext cx="3813425" cy="2097237"/>
          </a:xfrm>
        </p:spPr>
      </p:pic>
      <p:sp>
        <p:nvSpPr>
          <p:cNvPr id="5" name="TextBox 4"/>
          <p:cNvSpPr txBox="1"/>
          <p:nvPr/>
        </p:nvSpPr>
        <p:spPr>
          <a:xfrm>
            <a:off x="903202" y="4631134"/>
            <a:ext cx="7193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Lots of excitement around “analytics” and machine learning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03202" y="5771981"/>
            <a:ext cx="3882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But what are “analytics”?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2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380154" y="1149350"/>
            <a:ext cx="3042995" cy="4084500"/>
            <a:chOff x="4380154" y="1149350"/>
            <a:chExt cx="3042995" cy="40845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380154" y="1149350"/>
              <a:ext cx="5887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968894" y="1149350"/>
              <a:ext cx="1621851" cy="40845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90745" y="5233850"/>
              <a:ext cx="83240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2678113" y="1593850"/>
            <a:ext cx="798512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6833344" y="1671155"/>
            <a:ext cx="620890" cy="3314343"/>
            <a:chOff x="6929259" y="1671155"/>
            <a:chExt cx="620890" cy="3314343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6929259" y="1671155"/>
              <a:ext cx="0" cy="331434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6929259" y="4985498"/>
              <a:ext cx="62089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1200578" y="1593850"/>
            <a:ext cx="1477535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</p:cNvCxnSpPr>
          <p:nvPr/>
        </p:nvCxnSpPr>
        <p:spPr>
          <a:xfrm>
            <a:off x="2678113" y="1593850"/>
            <a:ext cx="3102706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27001" y="2288853"/>
            <a:ext cx="4587874" cy="631455"/>
          </a:xfrm>
          <a:prstGeom prst="rect">
            <a:avLst/>
          </a:prstGeom>
          <a:solidFill>
            <a:srgbClr val="3366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Presentation Layer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7975" y="247650"/>
            <a:ext cx="4283075" cy="1346200"/>
            <a:chOff x="460375" y="857250"/>
            <a:chExt cx="4283075" cy="1346200"/>
          </a:xfrm>
        </p:grpSpPr>
        <p:sp>
          <p:nvSpPr>
            <p:cNvPr id="8" name="Rectangle 7"/>
            <p:cNvSpPr/>
            <p:nvPr/>
          </p:nvSpPr>
          <p:spPr>
            <a:xfrm>
              <a:off x="460375" y="8572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2775" y="10096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5175" y="11620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7575" y="13144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7001" y="3000375"/>
            <a:ext cx="2031999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Collection</a:t>
            </a:r>
          </a:p>
          <a:p>
            <a:pPr algn="ctr"/>
            <a:r>
              <a:rPr lang="en-US" sz="1200" dirty="0" smtClean="0"/>
              <a:t>Packet brokers, flow data, …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279650" y="3000375"/>
            <a:ext cx="2435225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Preprocessing</a:t>
            </a:r>
            <a:endParaRPr lang="en-US" sz="3200" dirty="0" smtClean="0"/>
          </a:p>
          <a:p>
            <a:pPr algn="ctr"/>
            <a:r>
              <a:rPr lang="en-US" sz="1400" dirty="0" smtClean="0"/>
              <a:t>Big Data, Hadoop, Data Science, …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4835523" y="3000375"/>
            <a:ext cx="258762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Learning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50149" y="300037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Inference</a:t>
            </a:r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7550149" y="487362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Business</a:t>
            </a:r>
          </a:p>
          <a:p>
            <a:pPr algn="ctr"/>
            <a:r>
              <a:rPr lang="en-US" sz="2400" dirty="0" smtClean="0"/>
              <a:t>Logic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5175" y="4349750"/>
            <a:ext cx="584200" cy="368300"/>
            <a:chOff x="765175" y="4222750"/>
            <a:chExt cx="584200" cy="3683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8124825" y="4222750"/>
            <a:ext cx="584200" cy="368300"/>
            <a:chOff x="765175" y="4222750"/>
            <a:chExt cx="584200" cy="36830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 flipH="1">
            <a:off x="2698751" y="5349875"/>
            <a:ext cx="4724398" cy="31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2237" y="4864518"/>
            <a:ext cx="293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Remediation/Optimization</a:t>
            </a:r>
            <a:r>
              <a:rPr lang="en-US" dirty="0"/>
              <a:t>/</a:t>
            </a:r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712885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380154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93891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345382" y="857250"/>
            <a:ext cx="3056614" cy="736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Party Applications</a:t>
            </a:r>
            <a:endParaRPr lang="en-US" sz="2400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4830859" y="1729900"/>
            <a:ext cx="1899920" cy="48400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 bwMode="gray">
          <a:xfrm>
            <a:off x="4286250" y="1971903"/>
            <a:ext cx="4828148" cy="2135178"/>
            <a:chOff x="4714876" y="2944957"/>
            <a:chExt cx="4429124" cy="1626125"/>
          </a:xfrm>
        </p:grpSpPr>
        <p:sp>
          <p:nvSpPr>
            <p:cNvPr id="47" name="Rounded Rectangle 46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 bwMode="gray">
            <a:xfrm>
              <a:off x="5661532" y="2944957"/>
              <a:ext cx="1167383" cy="6328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2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en-US" sz="2400" b="1" u="sng" dirty="0" smtClean="0">
                  <a:solidFill>
                    <a:schemeClr val="accent6">
                      <a:lumMod val="75000"/>
                    </a:schemeClr>
                  </a:solidFill>
                </a:rPr>
                <a:t>Learning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 bwMode="gray">
          <a:xfrm>
            <a:off x="0" y="1593850"/>
            <a:ext cx="4714875" cy="2513233"/>
            <a:chOff x="4714876" y="3404805"/>
            <a:chExt cx="4429124" cy="1166277"/>
          </a:xfrm>
        </p:grpSpPr>
        <p:sp>
          <p:nvSpPr>
            <p:cNvPr id="50" name="Rounded Rectangle 49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 bwMode="gray">
            <a:xfrm>
              <a:off x="5879694" y="3404805"/>
              <a:ext cx="2369428" cy="214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E46C0A"/>
                  </a:solidFill>
                </a:rPr>
                <a:t>Analytics Platform</a:t>
              </a:r>
              <a:endParaRPr lang="en-US" sz="2400" b="1" u="sng" dirty="0">
                <a:solidFill>
                  <a:srgbClr val="E46C0A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06933" y="107662"/>
            <a:ext cx="370746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Workflow Schematic</a:t>
            </a:r>
            <a:endParaRPr lang="en-US" sz="3200" b="1" dirty="0"/>
          </a:p>
        </p:txBody>
      </p:sp>
      <p:grpSp>
        <p:nvGrpSpPr>
          <p:cNvPr id="52" name="Group 51"/>
          <p:cNvGrpSpPr/>
          <p:nvPr/>
        </p:nvGrpSpPr>
        <p:grpSpPr bwMode="gray">
          <a:xfrm>
            <a:off x="164111" y="4967260"/>
            <a:ext cx="2469317" cy="1728477"/>
            <a:chOff x="219318" y="5055910"/>
            <a:chExt cx="2101326" cy="1470896"/>
          </a:xfrm>
          <a:effectLst/>
        </p:grpSpPr>
        <p:cxnSp>
          <p:nvCxnSpPr>
            <p:cNvPr id="54" name="Straight Connector 53"/>
            <p:cNvCxnSpPr>
              <a:stCxn id="89" idx="0"/>
              <a:endCxn id="85" idx="13"/>
            </p:cNvCxnSpPr>
            <p:nvPr/>
          </p:nvCxnSpPr>
          <p:spPr bwMode="gray">
            <a:xfrm>
              <a:off x="1193565" y="5214121"/>
              <a:ext cx="243118" cy="13300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8" idx="4"/>
              <a:endCxn id="89" idx="18"/>
            </p:cNvCxnSpPr>
            <p:nvPr/>
          </p:nvCxnSpPr>
          <p:spPr bwMode="gray">
            <a:xfrm flipV="1">
              <a:off x="583145" y="5244962"/>
              <a:ext cx="235484" cy="155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85" idx="20"/>
            </p:cNvCxnSpPr>
            <p:nvPr/>
          </p:nvCxnSpPr>
          <p:spPr bwMode="gray">
            <a:xfrm flipV="1">
              <a:off x="1284496" y="5505104"/>
              <a:ext cx="266666" cy="1087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84" idx="35"/>
            </p:cNvCxnSpPr>
            <p:nvPr/>
          </p:nvCxnSpPr>
          <p:spPr bwMode="gray">
            <a:xfrm>
              <a:off x="1512333" y="5831561"/>
              <a:ext cx="125919" cy="194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gray">
            <a:xfrm flipV="1">
              <a:off x="722320" y="5876516"/>
              <a:ext cx="227323" cy="10395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83" idx="25"/>
            </p:cNvCxnSpPr>
            <p:nvPr/>
          </p:nvCxnSpPr>
          <p:spPr bwMode="gray">
            <a:xfrm flipH="1" flipV="1">
              <a:off x="1261654" y="5998796"/>
              <a:ext cx="60917" cy="18846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84" idx="29"/>
            </p:cNvCxnSpPr>
            <p:nvPr/>
          </p:nvCxnSpPr>
          <p:spPr bwMode="gray">
            <a:xfrm flipV="1">
              <a:off x="1495065" y="6032442"/>
              <a:ext cx="302809" cy="21497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8" idx="24"/>
            </p:cNvCxnSpPr>
            <p:nvPr/>
          </p:nvCxnSpPr>
          <p:spPr bwMode="gray">
            <a:xfrm flipH="1" flipV="1">
              <a:off x="537063" y="5681375"/>
              <a:ext cx="110961" cy="28288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86" idx="36"/>
            </p:cNvCxnSpPr>
            <p:nvPr/>
          </p:nvCxnSpPr>
          <p:spPr bwMode="gray">
            <a:xfrm>
              <a:off x="977340" y="6243883"/>
              <a:ext cx="172745" cy="3616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85" idx="24"/>
            </p:cNvCxnSpPr>
            <p:nvPr/>
          </p:nvCxnSpPr>
          <p:spPr bwMode="gray">
            <a:xfrm flipH="1" flipV="1">
              <a:off x="1753146" y="5585697"/>
              <a:ext cx="24078" cy="953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4" idx="39"/>
              <a:endCxn id="89" idx="56"/>
            </p:cNvCxnSpPr>
            <p:nvPr/>
          </p:nvCxnSpPr>
          <p:spPr bwMode="gray">
            <a:xfrm flipH="1" flipV="1">
              <a:off x="1137618" y="5323334"/>
              <a:ext cx="552327" cy="40979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8" idx="25"/>
            </p:cNvCxnSpPr>
            <p:nvPr/>
          </p:nvCxnSpPr>
          <p:spPr bwMode="gray">
            <a:xfrm flipH="1" flipV="1">
              <a:off x="550070" y="5680412"/>
              <a:ext cx="567366" cy="55522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84" idx="31"/>
            </p:cNvCxnSpPr>
            <p:nvPr/>
          </p:nvCxnSpPr>
          <p:spPr bwMode="gray">
            <a:xfrm flipV="1">
              <a:off x="954953" y="5973833"/>
              <a:ext cx="753593" cy="16868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1"/>
              <a:endCxn id="89" idx="26"/>
            </p:cNvCxnSpPr>
            <p:nvPr/>
          </p:nvCxnSpPr>
          <p:spPr bwMode="gray">
            <a:xfrm flipH="1" flipV="1">
              <a:off x="986603" y="5334816"/>
              <a:ext cx="41892" cy="2076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59"/>
              <a:endCxn id="83" idx="39"/>
            </p:cNvCxnSpPr>
            <p:nvPr/>
          </p:nvCxnSpPr>
          <p:spPr bwMode="gray">
            <a:xfrm>
              <a:off x="734713" y="5569316"/>
              <a:ext cx="146921" cy="1770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2" descr="C:\Users\jheuser\Documents\jim\presentations\DaveMeyer_Feb2015\gear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549975" y="5268817"/>
              <a:ext cx="293100" cy="29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3" descr="C:\Users\jheuser\Documents\jim\presentations\DaveMeyer_Feb2015\m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99530" y="5634343"/>
              <a:ext cx="317866" cy="240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C:\Users\jheuser\Documents\jim\presentations\DaveMeyer_Feb2015\peop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90590" y="6227095"/>
              <a:ext cx="221743" cy="234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5" descr="C:\Users\jheuser\Documents\jim\presentations\DaveMeyer_Feb2015\plac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80080" y="5384992"/>
              <a:ext cx="187189" cy="25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C:\Users\jheuser\Documents\jim\presentations\DaveMeyer_Feb2015\speec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790882" y="5774869"/>
              <a:ext cx="315352" cy="268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7" descr="C:\Users\jheuser\Documents\jim\presentations\DaveMeyer_Feb2015\stor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98898" y="5994698"/>
              <a:ext cx="276146" cy="276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C:\Users\jheuser\Documents\jim\presentations\DaveMeyer_Feb2015\blog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90457" y="5100105"/>
              <a:ext cx="227625" cy="210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Freeform 34"/>
            <p:cNvSpPr>
              <a:spLocks noChangeArrowheads="1"/>
            </p:cNvSpPr>
            <p:nvPr/>
          </p:nvSpPr>
          <p:spPr bwMode="gray">
            <a:xfrm>
              <a:off x="816099" y="5524518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Freeform 34"/>
            <p:cNvSpPr>
              <a:spLocks noChangeArrowheads="1"/>
            </p:cNvSpPr>
            <p:nvPr/>
          </p:nvSpPr>
          <p:spPr bwMode="gray">
            <a:xfrm>
              <a:off x="1624410" y="5670624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" name="Freeform 34"/>
            <p:cNvSpPr>
              <a:spLocks noChangeArrowheads="1"/>
            </p:cNvSpPr>
            <p:nvPr/>
          </p:nvSpPr>
          <p:spPr bwMode="gray">
            <a:xfrm>
              <a:off x="1435399" y="5232660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6" name="Freeform 34"/>
            <p:cNvSpPr>
              <a:spLocks noChangeArrowheads="1"/>
            </p:cNvSpPr>
            <p:nvPr/>
          </p:nvSpPr>
          <p:spPr bwMode="gray">
            <a:xfrm>
              <a:off x="1135474" y="6172806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7" name="Freeform 34"/>
            <p:cNvSpPr>
              <a:spLocks noChangeArrowheads="1"/>
            </p:cNvSpPr>
            <p:nvPr/>
          </p:nvSpPr>
          <p:spPr bwMode="gray">
            <a:xfrm>
              <a:off x="279397" y="5899369"/>
              <a:ext cx="709999" cy="486301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8" name="Freeform 34"/>
            <p:cNvSpPr>
              <a:spLocks noChangeArrowheads="1"/>
            </p:cNvSpPr>
            <p:nvPr/>
          </p:nvSpPr>
          <p:spPr bwMode="gray">
            <a:xfrm>
              <a:off x="219318" y="5328339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" name="Freeform 34"/>
            <p:cNvSpPr>
              <a:spLocks noChangeArrowheads="1"/>
            </p:cNvSpPr>
            <p:nvPr/>
          </p:nvSpPr>
          <p:spPr bwMode="gray">
            <a:xfrm>
              <a:off x="773899" y="5055910"/>
              <a:ext cx="429814" cy="29439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57838" y="2322272"/>
            <a:ext cx="2402561" cy="4494704"/>
            <a:chOff x="6757838" y="2322272"/>
            <a:chExt cx="2402561" cy="4494704"/>
          </a:xfrm>
        </p:grpSpPr>
        <p:grpSp>
          <p:nvGrpSpPr>
            <p:cNvPr id="43" name="Group 42"/>
            <p:cNvGrpSpPr/>
            <p:nvPr/>
          </p:nvGrpSpPr>
          <p:grpSpPr bwMode="gray">
            <a:xfrm>
              <a:off x="7459081" y="2322272"/>
              <a:ext cx="1670049" cy="3671297"/>
              <a:chOff x="7426021" y="3034703"/>
              <a:chExt cx="1711362" cy="2633009"/>
            </a:xfrm>
          </p:grpSpPr>
          <p:sp>
            <p:nvSpPr>
              <p:cNvPr id="44" name="Rounded Rectangle 43"/>
              <p:cNvSpPr/>
              <p:nvPr/>
            </p:nvSpPr>
            <p:spPr bwMode="gray">
              <a:xfrm>
                <a:off x="7451947" y="3475501"/>
                <a:ext cx="1667495" cy="2192211"/>
              </a:xfrm>
              <a:prstGeom prst="roundRect">
                <a:avLst>
                  <a:gd name="adj" fmla="val 7025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/>
              <p:cNvSpPr/>
              <p:nvPr/>
            </p:nvSpPr>
            <p:spPr bwMode="gray">
              <a:xfrm>
                <a:off x="7426021" y="3034703"/>
                <a:ext cx="1711362" cy="331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u="sng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Intelligence</a:t>
                </a:r>
                <a:endParaRPr lang="en-US" sz="2400" b="1" u="sng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757838" y="6078312"/>
              <a:ext cx="2402561" cy="7386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Topology, Anomaly Detection, </a:t>
              </a:r>
            </a:p>
            <a:p>
              <a:r>
                <a:rPr lang="en-US" sz="1400" dirty="0" smtClean="0"/>
                <a:t>Root Cause Analysis, </a:t>
              </a:r>
            </a:p>
            <a:p>
              <a:r>
                <a:rPr lang="en-US" sz="1400" dirty="0" smtClean="0"/>
                <a:t>Predictive Insight, ….</a:t>
              </a:r>
              <a:endParaRPr lang="en-US" sz="1400" dirty="0"/>
            </a:p>
          </p:txBody>
        </p:sp>
      </p:grpSp>
      <p:pic>
        <p:nvPicPr>
          <p:cNvPr id="18" name="Picture 17" descr="recommender_system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89" y="5539024"/>
            <a:ext cx="1704601" cy="1204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2263" y="57630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62"/>
            <a:ext cx="8229600" cy="9883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Simple Example: Application Profiling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7045036" y="4386630"/>
            <a:ext cx="2244436" cy="2545773"/>
            <a:chOff x="6749143" y="4634063"/>
            <a:chExt cx="2394857" cy="22239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143" y="4634063"/>
              <a:ext cx="2394857" cy="131679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60046" y="6596389"/>
              <a:ext cx="1928733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Image courtesy </a:t>
              </a:r>
              <a:r>
                <a:rPr lang="en-US" sz="1050" dirty="0" err="1" smtClean="0"/>
                <a:t>Yoshua</a:t>
              </a:r>
              <a:r>
                <a:rPr lang="en-US" sz="1050" dirty="0" smtClean="0"/>
                <a:t> </a:t>
              </a:r>
              <a:r>
                <a:rPr lang="en-US" sz="1050" dirty="0" err="1" smtClean="0"/>
                <a:t>Bengio</a:t>
              </a:r>
              <a:endParaRPr lang="en-US" sz="105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47" y="1198892"/>
            <a:ext cx="8638553" cy="5550619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Goal: Build </a:t>
            </a:r>
            <a:r>
              <a:rPr lang="en-US" sz="2600" dirty="0">
                <a:latin typeface="Arial"/>
                <a:cs typeface="Arial"/>
              </a:rPr>
              <a:t>t</a:t>
            </a:r>
            <a:r>
              <a:rPr lang="en-US" sz="2600" dirty="0" smtClean="0">
                <a:latin typeface="Arial"/>
                <a:cs typeface="Arial"/>
              </a:rPr>
              <a:t>ools for the DevOps environment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Provide deeper automation and new capabilities/insight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Obvious ML application</a:t>
            </a:r>
          </a:p>
          <a:p>
            <a:pPr lvl="1"/>
            <a:r>
              <a:rPr lang="en-US" sz="2200" dirty="0">
                <a:latin typeface="Arial"/>
                <a:cs typeface="Arial"/>
              </a:rPr>
              <a:t>Primarily management </a:t>
            </a:r>
            <a:r>
              <a:rPr lang="en-US" sz="2200" dirty="0" smtClean="0">
                <a:latin typeface="Arial"/>
                <a:cs typeface="Arial"/>
              </a:rPr>
              <a:t>plane</a:t>
            </a:r>
          </a:p>
          <a:p>
            <a:pPr marL="814776" lvl="2" indent="0">
              <a:buSzPct val="75000"/>
              <a:buNone/>
            </a:pPr>
            <a:endParaRPr lang="en-US" sz="1900" dirty="0" smtClean="0">
              <a:latin typeface="Arial"/>
              <a:cs typeface="Arial"/>
            </a:endParaRPr>
          </a:p>
          <a:p>
            <a:r>
              <a:rPr lang="en-US" sz="2600" dirty="0" smtClean="0">
                <a:latin typeface="Arial"/>
                <a:cs typeface="Arial"/>
              </a:rPr>
              <a:t>One approach: </a:t>
            </a:r>
            <a:r>
              <a:rPr lang="en-US" sz="2600" i="1" dirty="0" smtClean="0">
                <a:latin typeface="Arial"/>
                <a:cs typeface="Arial"/>
              </a:rPr>
              <a:t>Frequent Pattern Mining </a:t>
            </a:r>
            <a:r>
              <a:rPr lang="en-US" sz="2600" dirty="0" smtClean="0">
                <a:latin typeface="Arial"/>
                <a:cs typeface="Arial"/>
              </a:rPr>
              <a:t>and </a:t>
            </a:r>
            <a:r>
              <a:rPr lang="en-US" sz="2600" i="1" dirty="0" smtClean="0">
                <a:latin typeface="Arial"/>
                <a:cs typeface="Arial"/>
              </a:rPr>
              <a:t>K-Means </a:t>
            </a:r>
            <a:r>
              <a:rPr lang="en-US" sz="2600" dirty="0" smtClean="0">
                <a:latin typeface="Arial"/>
                <a:cs typeface="Arial"/>
              </a:rPr>
              <a:t>to learn/predict application behavior</a:t>
            </a:r>
          </a:p>
          <a:p>
            <a:pPr lvl="1"/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Walk before run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FP Mining really more of a simple statistical method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K-Means is an unsupervised </a:t>
            </a:r>
            <a:r>
              <a:rPr lang="en-US" sz="2200" i="1" dirty="0" smtClean="0">
                <a:latin typeface="Arial"/>
                <a:cs typeface="Arial"/>
              </a:rPr>
              <a:t>local estimator </a:t>
            </a:r>
            <a:r>
              <a:rPr lang="en-US" sz="2200" i="1" dirty="0" smtClean="0">
                <a:latin typeface="Arial"/>
                <a:cs typeface="Arial"/>
                <a:sym typeface="Wingdings"/>
              </a:rPr>
              <a:t></a:t>
            </a:r>
            <a:endParaRPr lang="en-US" sz="2200" i="1" dirty="0" smtClean="0">
              <a:latin typeface="Arial"/>
              <a:cs typeface="Arial"/>
            </a:endParaRPr>
          </a:p>
          <a:p>
            <a:pPr lvl="2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artitions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input space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into regions</a:t>
            </a:r>
          </a:p>
          <a:p>
            <a:pPr lvl="2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Each region requires different parameters/degrees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of freedom 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lvl="2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Regions are needed to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account for the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shape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target function</a:t>
            </a:r>
          </a:p>
          <a:p>
            <a:pPr lvl="1"/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0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</a:t>
            </a:r>
            <a:r>
              <a:rPr lang="en-US" sz="4000" dirty="0" smtClean="0"/>
              <a:t>pplying Occam’s Razor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8537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One of the first applications for </a:t>
            </a:r>
            <a:r>
              <a:rPr lang="en-US" dirty="0" err="1" smtClean="0"/>
              <a:t>DevOps</a:t>
            </a:r>
            <a:r>
              <a:rPr lang="en-US" dirty="0" smtClean="0"/>
              <a:t> we’ve done is Application Profiling</a:t>
            </a:r>
          </a:p>
          <a:p>
            <a:pPr lvl="1"/>
            <a:r>
              <a:rPr lang="en-US" dirty="0" smtClean="0"/>
              <a:t>Continues to the right on the Automation Continuum </a:t>
            </a:r>
          </a:p>
          <a:p>
            <a:pPr marL="1073980" lvl="2" indent="-259204">
              <a:buSzPct val="75000"/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Use </a:t>
            </a:r>
            <a:r>
              <a:rPr lang="en-US" i="1" dirty="0" smtClean="0"/>
              <a:t>Frequent Pattern (FP) Mining </a:t>
            </a:r>
            <a:r>
              <a:rPr lang="en-US" dirty="0" smtClean="0"/>
              <a:t>and </a:t>
            </a:r>
            <a:r>
              <a:rPr lang="en-US" i="1" dirty="0" smtClean="0"/>
              <a:t>K-Means </a:t>
            </a:r>
            <a:r>
              <a:rPr lang="en-US" dirty="0" smtClean="0"/>
              <a:t>to gain a deeper understanding of what’s happening in our CSNSE</a:t>
            </a:r>
          </a:p>
          <a:p>
            <a:pPr lvl="1"/>
            <a:r>
              <a:rPr lang="en-US" dirty="0" smtClean="0"/>
              <a:t>CSNSE = Compute, Storage, Network, Security, and Energy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Why is this an application of Occam’s Razor?</a:t>
            </a:r>
          </a:p>
          <a:p>
            <a:endParaRPr lang="en-US" dirty="0"/>
          </a:p>
          <a:p>
            <a:r>
              <a:rPr lang="en-US" dirty="0" smtClean="0"/>
              <a:t>What do we mean by “Application Profiling”?</a:t>
            </a:r>
          </a:p>
          <a:p>
            <a:pPr lvl="1"/>
            <a:r>
              <a:rPr lang="en-US" dirty="0" smtClean="0"/>
              <a:t>First, let’s briefly look at the FP Mining and K-Means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Frequent Pattern Mining </a:t>
            </a:r>
            <a:br>
              <a:rPr lang="en-US" dirty="0" smtClean="0"/>
            </a:br>
            <a:r>
              <a:rPr lang="en-US" sz="3600" dirty="0" smtClean="0"/>
              <a:t>(FP Growth Algorithm)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FP builds a inclusion graph</a:t>
            </a:r>
          </a:p>
          <a:p>
            <a:pPr lvl="1"/>
            <a:r>
              <a:rPr lang="en-US" dirty="0" smtClean="0"/>
              <a:t>reports frequent patterns (</a:t>
            </a:r>
            <a:r>
              <a:rPr lang="en-US" dirty="0" err="1" smtClean="0"/>
              <a:t>itemsets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orks on “categorical” data </a:t>
            </a:r>
          </a:p>
          <a:p>
            <a:pPr lvl="2"/>
            <a:r>
              <a:rPr lang="en-US" dirty="0" smtClean="0"/>
              <a:t>no meaningful ordering/Euclidian distance metric</a:t>
            </a:r>
          </a:p>
          <a:p>
            <a:pPr lvl="1"/>
            <a:endParaRPr lang="en-US" dirty="0"/>
          </a:p>
        </p:txBody>
      </p:sp>
      <p:pic>
        <p:nvPicPr>
          <p:cNvPr id="7" name="Picture 6" descr="contruction_fp_tr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18" y="3884706"/>
            <a:ext cx="5444564" cy="27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K-Means</a:t>
            </a:r>
            <a:br>
              <a:rPr lang="en-US" dirty="0" smtClean="0"/>
            </a:br>
            <a:r>
              <a:rPr lang="en-US" sz="3600" dirty="0" smtClean="0"/>
              <a:t>(K-Means Clustering)</a:t>
            </a:r>
            <a:endParaRPr lang="en-US" dirty="0"/>
          </a:p>
        </p:txBody>
      </p:sp>
      <p:pic>
        <p:nvPicPr>
          <p:cNvPr id="5" name="Picture 4" descr="Clustering_kmeans_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2" y="5629088"/>
            <a:ext cx="3328516" cy="1228912"/>
          </a:xfrm>
          <a:prstGeom prst="rect">
            <a:avLst/>
          </a:prstGeom>
        </p:spPr>
      </p:pic>
      <p:pic>
        <p:nvPicPr>
          <p:cNvPr id="6" name="Picture 5" descr="kmeans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71" y="1944454"/>
            <a:ext cx="7717536" cy="343666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115359" y="1516618"/>
            <a:ext cx="2116486" cy="369332"/>
            <a:chOff x="3307988" y="1473911"/>
            <a:chExt cx="2116486" cy="369332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3307988" y="1800419"/>
              <a:ext cx="2116486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085952" y="1473911"/>
              <a:ext cx="56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PCA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681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Little More on K-Means</a:t>
            </a:r>
            <a:br>
              <a:rPr lang="en-US" dirty="0" smtClean="0"/>
            </a:br>
            <a:r>
              <a:rPr lang="en-US" sz="3600" dirty="0" smtClean="0"/>
              <a:t>K-Means Algorithm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7" y="1387879"/>
            <a:ext cx="8331200" cy="3721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200" y="5210351"/>
            <a:ext cx="72122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en-US" sz="2000" u="sng" dirty="0" smtClean="0">
                <a:latin typeface="Arial" charset="0"/>
              </a:rPr>
              <a:t>In words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</a:rPr>
              <a:t>Randomly initialize cluster </a:t>
            </a:r>
            <a:r>
              <a:rPr lang="en-US" altLang="en-US" sz="2000" dirty="0">
                <a:latin typeface="Arial" charset="0"/>
              </a:rPr>
              <a:t>centroids </a:t>
            </a:r>
            <a:r>
              <a:rPr lang="en-US" altLang="en-US" sz="2000" dirty="0" smtClean="0">
                <a:latin typeface="Arial" charset="0"/>
              </a:rPr>
              <a:t>(the </a:t>
            </a:r>
            <a:r>
              <a:rPr lang="en-US" altLang="en-US" sz="2000" i="1" dirty="0" err="1" smtClean="0">
                <a:latin typeface="Arial" charset="0"/>
              </a:rPr>
              <a:t>μ</a:t>
            </a:r>
            <a:r>
              <a:rPr lang="en-US" altLang="en-US" sz="2000" i="1" baseline="-25000" dirty="0" err="1" smtClean="0">
                <a:latin typeface="Arial" charset="0"/>
              </a:rPr>
              <a:t>i</a:t>
            </a:r>
            <a:r>
              <a:rPr lang="en-US" altLang="en-US" sz="2000" i="1" dirty="0" err="1" smtClean="0">
                <a:latin typeface="Arial" charset="0"/>
              </a:rPr>
              <a:t>’s</a:t>
            </a:r>
            <a:r>
              <a:rPr lang="en-US" altLang="en-US" sz="2000" i="1" dirty="0" smtClean="0">
                <a:latin typeface="Arial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</a:rPr>
              <a:t>Until convergence</a:t>
            </a:r>
            <a:endParaRPr lang="en-US" altLang="en-US" sz="2000" dirty="0">
              <a:latin typeface="Arial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>
                <a:solidFill>
                  <a:srgbClr val="444444"/>
                </a:solidFill>
                <a:latin typeface="Arial" charset="0"/>
                <a:ea typeface="Oxygen" charset="0"/>
              </a:rPr>
              <a:t>Assign each observation to the closest cluster </a:t>
            </a:r>
            <a:r>
              <a:rPr lang="en-US" altLang="en-US" dirty="0" smtClean="0">
                <a:solidFill>
                  <a:srgbClr val="444444"/>
                </a:solidFill>
                <a:latin typeface="Arial" charset="0"/>
                <a:ea typeface="Oxygen" charset="0"/>
              </a:rPr>
              <a:t>centroid</a:t>
            </a:r>
            <a:endParaRPr lang="en-US" altLang="en-US" dirty="0">
              <a:solidFill>
                <a:srgbClr val="444444"/>
              </a:solidFill>
              <a:latin typeface="Arial" charset="0"/>
              <a:ea typeface="Oxyge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>
                <a:solidFill>
                  <a:srgbClr val="444444"/>
                </a:solidFill>
                <a:latin typeface="Arial" charset="0"/>
                <a:ea typeface="Oxygen" charset="0"/>
              </a:rPr>
              <a:t>Update each centroid to the mean of the points assigned to </a:t>
            </a:r>
            <a:r>
              <a:rPr lang="en-US" altLang="en-US" dirty="0" smtClean="0">
                <a:solidFill>
                  <a:srgbClr val="444444"/>
                </a:solidFill>
                <a:latin typeface="Arial" charset="0"/>
                <a:ea typeface="Oxygen" charset="0"/>
              </a:rPr>
              <a:t>it</a:t>
            </a:r>
            <a:endParaRPr lang="en-US" altLang="en-US" dirty="0">
              <a:solidFill>
                <a:srgbClr val="444444"/>
              </a:solidFill>
              <a:latin typeface="Arial" charset="0"/>
              <a:ea typeface="Oxygen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206015" y="5198297"/>
            <a:ext cx="6731971" cy="1581714"/>
            <a:chOff x="1206013" y="5187301"/>
            <a:chExt cx="6731971" cy="158171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948" y="5780564"/>
              <a:ext cx="3848100" cy="988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1206013" y="5187301"/>
              <a:ext cx="67319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Can show that this algorithm minimizes this distortion function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56" y="2083686"/>
            <a:ext cx="6056488" cy="4037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2653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099"/>
            <a:ext cx="8229600" cy="828324"/>
          </a:xfrm>
        </p:spPr>
        <p:txBody>
          <a:bodyPr>
            <a:normAutofit/>
          </a:bodyPr>
          <a:lstStyle/>
          <a:p>
            <a:r>
              <a:rPr lang="en-US" dirty="0" smtClean="0"/>
              <a:t>Putting It All Together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20667"/>
            <a:ext cx="8381861" cy="4986992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Arial"/>
                <a:cs typeface="Arial"/>
              </a:rPr>
              <a:t>FP Mining </a:t>
            </a:r>
            <a:r>
              <a:rPr lang="en-US" dirty="0" smtClean="0">
                <a:latin typeface="Arial"/>
                <a:cs typeface="Arial"/>
              </a:rPr>
              <a:t>finds patterns in </a:t>
            </a:r>
            <a:r>
              <a:rPr lang="en-US" i="1" dirty="0" smtClean="0">
                <a:latin typeface="Arial"/>
                <a:cs typeface="Arial"/>
              </a:rPr>
              <a:t>categorical</a:t>
            </a:r>
            <a:r>
              <a:rPr lang="en-US" dirty="0" smtClean="0">
                <a:latin typeface="Arial"/>
                <a:cs typeface="Arial"/>
              </a:rPr>
              <a:t> data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Returns “itemsets”</a:t>
            </a:r>
            <a:endParaRPr lang="en-US" sz="2400" b="1" dirty="0" smtClean="0">
              <a:latin typeface="Arial"/>
              <a:cs typeface="Arial"/>
            </a:endParaRPr>
          </a:p>
          <a:p>
            <a:pPr lvl="2"/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ets of Transaction IDs (TIDs) corresponding to some pattern</a:t>
            </a:r>
          </a:p>
          <a:p>
            <a:pPr lvl="2"/>
            <a:r>
              <a:rPr lang="en-US" sz="2000" b="1" dirty="0" smtClean="0">
                <a:latin typeface="Arial"/>
                <a:cs typeface="Arial"/>
              </a:rPr>
              <a:t>[src</a:t>
            </a:r>
            <a:r>
              <a:rPr lang="en-US" sz="2000" b="1" dirty="0">
                <a:latin typeface="Arial"/>
                <a:cs typeface="Arial"/>
              </a:rPr>
              <a:t>,dest,</a:t>
            </a:r>
            <a:r>
              <a:rPr lang="en-US" sz="2000" b="1" dirty="0" smtClean="0">
                <a:latin typeface="Arial"/>
                <a:cs typeface="Arial"/>
              </a:rPr>
              <a:t>srcprt</a:t>
            </a:r>
            <a:r>
              <a:rPr lang="en-US" sz="2000" b="1" dirty="0">
                <a:latin typeface="Arial"/>
                <a:cs typeface="Arial"/>
              </a:rPr>
              <a:t>,</a:t>
            </a:r>
            <a:r>
              <a:rPr lang="en-US" sz="2000" b="1" dirty="0" smtClean="0">
                <a:latin typeface="Arial"/>
                <a:cs typeface="Arial"/>
              </a:rPr>
              <a:t>destprt</a:t>
            </a:r>
            <a:r>
              <a:rPr lang="en-US" sz="2000" b="1" dirty="0">
                <a:latin typeface="Arial"/>
                <a:cs typeface="Arial"/>
              </a:rPr>
              <a:t>,oif,</a:t>
            </a:r>
            <a:r>
              <a:rPr lang="en-US" sz="2000" b="1" dirty="0" smtClean="0">
                <a:latin typeface="Arial"/>
                <a:cs typeface="Arial"/>
              </a:rPr>
              <a:t>appname,…]</a:t>
            </a:r>
          </a:p>
          <a:p>
            <a:pPr lvl="2"/>
            <a:endParaRPr lang="en-US" dirty="0" smtClean="0"/>
          </a:p>
          <a:p>
            <a:r>
              <a:rPr lang="en-US" i="1" dirty="0" smtClean="0">
                <a:latin typeface="Arial"/>
                <a:cs typeface="Arial"/>
              </a:rPr>
              <a:t>K-Means </a:t>
            </a:r>
            <a:r>
              <a:rPr lang="en-US" dirty="0" smtClean="0">
                <a:latin typeface="Arial"/>
                <a:cs typeface="Arial"/>
              </a:rPr>
              <a:t>finds clusters in </a:t>
            </a:r>
            <a:r>
              <a:rPr lang="en-US" i="1" dirty="0" smtClean="0">
                <a:latin typeface="Arial"/>
                <a:cs typeface="Arial"/>
              </a:rPr>
              <a:t>continuous</a:t>
            </a:r>
            <a:r>
              <a:rPr lang="en-US" dirty="0" smtClean="0">
                <a:latin typeface="Arial"/>
                <a:cs typeface="Arial"/>
              </a:rPr>
              <a:t> data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A cluster can be things like</a:t>
            </a:r>
          </a:p>
          <a:p>
            <a:pPr lvl="2"/>
            <a:r>
              <a:rPr lang="en-US" sz="2000" dirty="0" smtClean="0">
                <a:latin typeface="Arial"/>
                <a:cs typeface="Arial"/>
              </a:rPr>
              <a:t>The set of TIDs that show congestion, …</a:t>
            </a:r>
          </a:p>
        </p:txBody>
      </p:sp>
      <p:pic>
        <p:nvPicPr>
          <p:cNvPr id="5" name="Picture 4" descr="kmeans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45" y="4673511"/>
            <a:ext cx="4339765" cy="218448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512894" y="5164296"/>
            <a:ext cx="3235490" cy="1119673"/>
            <a:chOff x="457200" y="4929906"/>
            <a:chExt cx="3235490" cy="1119673"/>
          </a:xfrm>
        </p:grpSpPr>
        <p:sp>
          <p:nvSpPr>
            <p:cNvPr id="4" name="TextBox 3"/>
            <p:cNvSpPr txBox="1"/>
            <p:nvPr/>
          </p:nvSpPr>
          <p:spPr>
            <a:xfrm>
              <a:off x="457200" y="4929906"/>
              <a:ext cx="1068096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 smtClean="0"/>
                <a:t>TID sets</a:t>
              </a:r>
            </a:p>
            <a:p>
              <a:r>
                <a:rPr lang="en-US" b="1" dirty="0" smtClean="0"/>
                <a:t>(clusters)</a:t>
              </a:r>
              <a:endParaRPr lang="en-US" b="1" dirty="0"/>
            </a:p>
          </p:txBody>
        </p:sp>
        <p:cxnSp>
          <p:nvCxnSpPr>
            <p:cNvPr id="8" name="Straight Arrow Connector 7"/>
            <p:cNvCxnSpPr>
              <a:stCxn id="4" idx="3"/>
            </p:cNvCxnSpPr>
            <p:nvPr/>
          </p:nvCxnSpPr>
          <p:spPr>
            <a:xfrm flipV="1">
              <a:off x="1525296" y="4929906"/>
              <a:ext cx="2167394" cy="3231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</p:cNvCxnSpPr>
            <p:nvPr/>
          </p:nvCxnSpPr>
          <p:spPr>
            <a:xfrm>
              <a:off x="1525296" y="5253072"/>
              <a:ext cx="1382071" cy="22831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3"/>
            </p:cNvCxnSpPr>
            <p:nvPr/>
          </p:nvCxnSpPr>
          <p:spPr>
            <a:xfrm>
              <a:off x="1525296" y="5253072"/>
              <a:ext cx="1499034" cy="7965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20095896">
            <a:off x="84605" y="2123233"/>
            <a:ext cx="8980296" cy="2369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Putting these algorithms together allows us to make the following (very) </a:t>
            </a:r>
            <a:r>
              <a:rPr lang="en-US" sz="2800" b="1" i="1" dirty="0" smtClean="0">
                <a:solidFill>
                  <a:srgbClr val="FF0000"/>
                </a:solidFill>
                <a:latin typeface="Arial"/>
                <a:cs typeface="Arial"/>
              </a:rPr>
              <a:t>simple</a:t>
            </a:r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 inference:</a:t>
            </a:r>
          </a:p>
          <a:p>
            <a:endParaRPr lang="en-US" sz="2000" b="1" dirty="0" smtClean="0">
              <a:solidFill>
                <a:srgbClr val="FF0000"/>
              </a:solidFill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TIDset</a:t>
            </a:r>
            <a:r>
              <a:rPr lang="en-US" sz="2400" b="1" baseline="-25000" dirty="0" smtClean="0">
                <a:solidFill>
                  <a:srgbClr val="FF0000"/>
                </a:solidFill>
                <a:latin typeface="Arial"/>
                <a:cs typeface="Arial"/>
              </a:rPr>
              <a:t>FP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∧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</a:rPr>
              <a:t>TIDset</a:t>
            </a:r>
            <a:r>
              <a:rPr lang="en-US" sz="2400" b="1" baseline="-25000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</a:rPr>
              <a:t>K-Means </a:t>
            </a:r>
            <a:r>
              <a:rPr lang="en-US" sz="2400" b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 </a:t>
            </a:r>
            <a:r>
              <a:rPr lang="en-US" sz="2400" b="1" i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patterns that cluster together</a:t>
            </a:r>
          </a:p>
          <a:p>
            <a:endParaRPr lang="en-US" sz="2000" b="1" dirty="0" smtClean="0">
              <a:solidFill>
                <a:srgbClr val="FF0000"/>
              </a:solidFill>
              <a:latin typeface="Arial"/>
              <a:ea typeface="ＭＳ ゴシック"/>
              <a:cs typeface="Arial"/>
              <a:sym typeface="Wingdings"/>
            </a:endParaRPr>
          </a:p>
          <a:p>
            <a:r>
              <a:rPr lang="en-US" sz="2800" b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“These application patterns occur </a:t>
            </a:r>
            <a:r>
              <a:rPr lang="en-US" sz="2800" b="1" i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with</a:t>
            </a:r>
            <a:r>
              <a:rPr lang="en-US" sz="2800" b="1" dirty="0" smtClean="0">
                <a:solidFill>
                  <a:srgbClr val="FF0000"/>
                </a:solidFill>
                <a:latin typeface="Arial"/>
                <a:ea typeface="ＭＳ ゴシック"/>
                <a:cs typeface="Arial"/>
                <a:sym typeface="Wingdings"/>
              </a:rPr>
              <a:t> congestion”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675"/>
            <a:ext cx="8229600" cy="1106537"/>
          </a:xfrm>
        </p:spPr>
        <p:txBody>
          <a:bodyPr>
            <a:noAutofit/>
          </a:bodyPr>
          <a:lstStyle/>
          <a:p>
            <a:r>
              <a:rPr lang="en-US" sz="3600" dirty="0" smtClean="0"/>
              <a:t>BTW, how hard is it to code up FP in </a:t>
            </a:r>
            <a:br>
              <a:rPr lang="en-US" sz="3600" dirty="0" smtClean="0"/>
            </a:br>
            <a:r>
              <a:rPr lang="en-US" sz="3600" dirty="0" smtClean="0"/>
              <a:t>Spark/MLlib/Scala (or Python, Java, R</a:t>
            </a:r>
            <a:r>
              <a:rPr lang="en-US" sz="3600" dirty="0"/>
              <a:t>)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42567" y="1583317"/>
            <a:ext cx="7658867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/</a:t>
            </a:r>
            <a:r>
              <a:rPr lang="it-IT" sz="1600" dirty="0">
                <a:latin typeface="Arial"/>
                <a:cs typeface="Arial"/>
              </a:rPr>
              <a:t>/ ... ETL the dataset(s</a:t>
            </a:r>
            <a:r>
              <a:rPr lang="it-IT" sz="1600" dirty="0" smtClean="0">
                <a:latin typeface="Arial"/>
                <a:cs typeface="Arial"/>
              </a:rPr>
              <a:t>)</a:t>
            </a:r>
            <a:endParaRPr lang="en-US" sz="1600" dirty="0" smtClean="0">
              <a:latin typeface="Arial"/>
              <a:cs typeface="Arial"/>
            </a:endParaRPr>
          </a:p>
          <a:p>
            <a:r>
              <a:rPr lang="en-US" sz="1600" dirty="0" smtClean="0">
                <a:latin typeface="Arial"/>
                <a:cs typeface="Arial"/>
              </a:rPr>
              <a:t>val </a:t>
            </a:r>
            <a:r>
              <a:rPr lang="en-US" sz="1600" dirty="0">
                <a:latin typeface="Arial"/>
                <a:cs typeface="Arial"/>
              </a:rPr>
              <a:t>transactions = rawData.map {line =&gt;</a:t>
            </a:r>
          </a:p>
          <a:p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          </a:t>
            </a:r>
            <a:r>
              <a:rPr lang="en-US" sz="1600" dirty="0">
                <a:latin typeface="Arial"/>
                <a:cs typeface="Arial"/>
              </a:rPr>
              <a:t>val buffer = ArrayBuffer[String]()</a:t>
            </a:r>
          </a:p>
          <a:p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smtClean="0">
                <a:latin typeface="Arial"/>
                <a:cs typeface="Arial"/>
              </a:rPr>
              <a:t>          </a:t>
            </a:r>
            <a:r>
              <a:rPr lang="en-US" sz="1600" dirty="0">
                <a:latin typeface="Arial"/>
                <a:cs typeface="Arial"/>
              </a:rPr>
              <a:t>buffer.appendAll(line.split(",")</a:t>
            </a:r>
            <a:r>
              <a:rPr lang="en-US" sz="1600" dirty="0" smtClean="0">
                <a:latin typeface="Arial"/>
                <a:cs typeface="Arial"/>
              </a:rPr>
              <a:t>)                // kddcup99 csv and terminology</a:t>
            </a:r>
            <a:endParaRPr lang="en-US" sz="1600" dirty="0">
              <a:latin typeface="Arial"/>
              <a:cs typeface="Arial"/>
            </a:endParaRPr>
          </a:p>
          <a:p>
            <a:r>
              <a:rPr lang="en-US" sz="1600" dirty="0">
                <a:latin typeface="Arial"/>
                <a:cs typeface="Arial"/>
              </a:rPr>
              <a:t>  </a:t>
            </a:r>
            <a:r>
              <a:rPr lang="en-US" sz="1600" dirty="0" smtClean="0">
                <a:latin typeface="Arial"/>
                <a:cs typeface="Arial"/>
              </a:rPr>
              <a:t>                       Array</a:t>
            </a:r>
            <a:r>
              <a:rPr lang="en-US" sz="1600" dirty="0">
                <a:latin typeface="Arial"/>
                <a:cs typeface="Arial"/>
              </a:rPr>
              <a:t>(buffer</a:t>
            </a:r>
            <a:r>
              <a:rPr lang="en-US" sz="1600" dirty="0" smtClean="0">
                <a:latin typeface="Arial"/>
                <a:cs typeface="Arial"/>
              </a:rPr>
              <a:t>(Proto),                   // </a:t>
            </a:r>
            <a:r>
              <a:rPr lang="en-US" sz="1600" dirty="0">
                <a:latin typeface="Arial"/>
                <a:cs typeface="Arial"/>
              </a:rPr>
              <a:t>buffer(1)  protocol_type: </a:t>
            </a:r>
            <a:r>
              <a:rPr lang="en-US" sz="1600" dirty="0" smtClean="0">
                <a:latin typeface="Arial"/>
                <a:cs typeface="Arial"/>
              </a:rPr>
              <a:t>symbolic</a:t>
            </a:r>
            <a:endParaRPr lang="en-US" sz="1600" dirty="0">
              <a:latin typeface="Arial"/>
              <a:cs typeface="Arial"/>
            </a:endParaRPr>
          </a:p>
          <a:p>
            <a:r>
              <a:rPr lang="de-DE" sz="1600" dirty="0">
                <a:latin typeface="Arial"/>
                <a:cs typeface="Arial"/>
              </a:rPr>
              <a:t>        </a:t>
            </a:r>
            <a:r>
              <a:rPr lang="de-DE" sz="1600" dirty="0" smtClean="0">
                <a:latin typeface="Arial"/>
                <a:cs typeface="Arial"/>
              </a:rPr>
              <a:t>                           buffer(Service),               // </a:t>
            </a:r>
            <a:r>
              <a:rPr lang="en-US" sz="1600" dirty="0">
                <a:latin typeface="Arial"/>
                <a:cs typeface="Arial"/>
              </a:rPr>
              <a:t>buffer(2)  service: </a:t>
            </a:r>
            <a:r>
              <a:rPr lang="en-US" sz="1600" dirty="0" smtClean="0">
                <a:latin typeface="Arial"/>
                <a:cs typeface="Arial"/>
              </a:rPr>
              <a:t>symbolic</a:t>
            </a:r>
            <a:endParaRPr lang="de-DE" sz="1600" dirty="0">
              <a:latin typeface="Arial"/>
              <a:cs typeface="Arial"/>
            </a:endParaRPr>
          </a:p>
          <a:p>
            <a:r>
              <a:rPr lang="de-DE" sz="1600" dirty="0">
                <a:latin typeface="Arial"/>
                <a:cs typeface="Arial"/>
              </a:rPr>
              <a:t>       </a:t>
            </a:r>
            <a:r>
              <a:rPr lang="de-DE" sz="1600" dirty="0" smtClean="0">
                <a:latin typeface="Arial"/>
                <a:cs typeface="Arial"/>
              </a:rPr>
              <a:t>                            </a:t>
            </a:r>
            <a:r>
              <a:rPr lang="de-DE" sz="1600" dirty="0">
                <a:latin typeface="Arial"/>
                <a:cs typeface="Arial"/>
              </a:rPr>
              <a:t>buffer</a:t>
            </a:r>
            <a:r>
              <a:rPr lang="de-DE" sz="1600" dirty="0" smtClean="0">
                <a:latin typeface="Arial"/>
                <a:cs typeface="Arial"/>
              </a:rPr>
              <a:t>(Flag),                    // </a:t>
            </a:r>
            <a:r>
              <a:rPr lang="en-US" sz="1600" dirty="0">
                <a:latin typeface="Arial"/>
                <a:cs typeface="Arial"/>
              </a:rPr>
              <a:t>buffer(3)  </a:t>
            </a:r>
            <a:r>
              <a:rPr lang="en-US" sz="1600" dirty="0" smtClean="0">
                <a:latin typeface="Arial"/>
                <a:cs typeface="Arial"/>
              </a:rPr>
              <a:t>flag: symbolic</a:t>
            </a:r>
            <a:endParaRPr lang="de-DE" sz="1600" dirty="0" smtClean="0">
              <a:latin typeface="Arial"/>
              <a:cs typeface="Arial"/>
            </a:endParaRPr>
          </a:p>
          <a:p>
            <a:r>
              <a:rPr lang="de-DE" sz="1600" dirty="0" smtClean="0">
                <a:latin typeface="Arial"/>
                <a:cs typeface="Arial"/>
              </a:rPr>
              <a:t>                                   buffer(buffer.length-1))    // </a:t>
            </a:r>
            <a:r>
              <a:rPr lang="en-US" sz="1600" dirty="0" smtClean="0">
                <a:latin typeface="Arial"/>
                <a:cs typeface="Arial"/>
              </a:rPr>
              <a:t>buffer(length-1) label </a:t>
            </a:r>
            <a:endParaRPr lang="de-DE" sz="1600" dirty="0" smtClean="0">
              <a:latin typeface="Arial"/>
              <a:cs typeface="Arial"/>
            </a:endParaRPr>
          </a:p>
          <a:p>
            <a:r>
              <a:rPr lang="it-IT" sz="1600" dirty="0" smtClean="0">
                <a:latin typeface="Arial"/>
                <a:cs typeface="Arial"/>
              </a:rPr>
              <a:t>}</a:t>
            </a:r>
            <a:r>
              <a:rPr lang="it-IT" sz="1600" dirty="0">
                <a:latin typeface="Arial"/>
                <a:cs typeface="Arial"/>
              </a:rPr>
              <a:t>.cache(</a:t>
            </a:r>
            <a:r>
              <a:rPr lang="it-IT" sz="1600" dirty="0" smtClean="0">
                <a:latin typeface="Arial"/>
                <a:cs typeface="Arial"/>
              </a:rPr>
              <a:t>)</a:t>
            </a:r>
          </a:p>
          <a:p>
            <a:endParaRPr lang="it-IT" sz="1600" dirty="0">
              <a:latin typeface="Arial"/>
              <a:cs typeface="Arial"/>
            </a:endParaRPr>
          </a:p>
          <a:p>
            <a:r>
              <a:rPr lang="it-IT" sz="1600" dirty="0">
                <a:latin typeface="Arial"/>
                <a:cs typeface="Arial"/>
              </a:rPr>
              <a:t>val fpg = new FPGrowth()</a:t>
            </a:r>
          </a:p>
          <a:p>
            <a:r>
              <a:rPr lang="it-IT" sz="1600" dirty="0">
                <a:latin typeface="Arial"/>
                <a:cs typeface="Arial"/>
              </a:rPr>
              <a:t> </a:t>
            </a:r>
            <a:r>
              <a:rPr lang="it-IT" sz="1600" dirty="0" smtClean="0">
                <a:latin typeface="Arial"/>
                <a:cs typeface="Arial"/>
              </a:rPr>
              <a:t>                     .setMinSupport(MinSupport)        // model hyper-parameters</a:t>
            </a:r>
            <a:endParaRPr lang="it-IT" sz="1600" dirty="0">
              <a:latin typeface="Arial"/>
              <a:cs typeface="Arial"/>
            </a:endParaRPr>
          </a:p>
          <a:p>
            <a:r>
              <a:rPr lang="it-IT" sz="1600" dirty="0" smtClean="0">
                <a:latin typeface="Arial"/>
                <a:cs typeface="Arial"/>
              </a:rPr>
              <a:t>                      .setNumPartitions(Partitions)       // hyper-parameters</a:t>
            </a:r>
            <a:endParaRPr lang="it-IT" sz="1600" dirty="0">
              <a:latin typeface="Arial"/>
              <a:cs typeface="Arial"/>
            </a:endParaRPr>
          </a:p>
          <a:p>
            <a:r>
              <a:rPr lang="it-IT" sz="1600" dirty="0">
                <a:latin typeface="Arial"/>
                <a:cs typeface="Arial"/>
              </a:rPr>
              <a:t>val model = fpg.run(transactions)</a:t>
            </a:r>
          </a:p>
          <a:p>
            <a:endParaRPr lang="it-IT" sz="1600" dirty="0">
              <a:latin typeface="Arial"/>
              <a:cs typeface="Arial"/>
            </a:endParaRPr>
          </a:p>
          <a:p>
            <a:r>
              <a:rPr lang="it-IT" sz="1600" dirty="0">
                <a:latin typeface="Arial"/>
                <a:cs typeface="Arial"/>
              </a:rPr>
              <a:t>model.freqItemsets.collect().foreach </a:t>
            </a:r>
            <a:r>
              <a:rPr lang="it-IT" sz="1600" dirty="0" smtClean="0">
                <a:latin typeface="Arial"/>
                <a:cs typeface="Arial"/>
              </a:rPr>
              <a:t>{itemset </a:t>
            </a:r>
            <a:r>
              <a:rPr lang="it-IT" sz="1600" dirty="0">
                <a:latin typeface="Arial"/>
                <a:cs typeface="Arial"/>
              </a:rPr>
              <a:t>=&gt;</a:t>
            </a:r>
          </a:p>
          <a:p>
            <a:r>
              <a:rPr lang="it-IT" sz="1600" dirty="0">
                <a:latin typeface="Arial"/>
                <a:cs typeface="Arial"/>
              </a:rPr>
              <a:t>  println(itemset.items.mkString("[", ",", "]") + ", " + itemset.freq)</a:t>
            </a:r>
          </a:p>
          <a:p>
            <a:r>
              <a:rPr lang="it-IT" sz="1600" dirty="0" smtClean="0">
                <a:latin typeface="Arial"/>
                <a:cs typeface="Arial"/>
              </a:rPr>
              <a:t>}</a:t>
            </a:r>
            <a:endParaRPr lang="it-IT" sz="16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11669"/>
            <a:ext cx="44621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Spark:     </a:t>
            </a:r>
            <a:r>
              <a:rPr lang="en-US" sz="1200" dirty="0" smtClean="0">
                <a:latin typeface="Arial"/>
                <a:cs typeface="Arial"/>
                <a:hlinkClick r:id="rId2"/>
              </a:rPr>
              <a:t>https://spark.apache.org/downloads.html</a:t>
            </a:r>
            <a:endParaRPr lang="en-US" sz="1200" dirty="0" smtClean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Code:      </a:t>
            </a:r>
            <a:r>
              <a:rPr lang="en-US" sz="12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1200" dirty="0">
                <a:latin typeface="Arial"/>
                <a:cs typeface="Arial"/>
                <a:hlinkClick r:id="rId3"/>
              </a:rPr>
              <a:t>://github.com/davidmeyer/</a:t>
            </a:r>
            <a:r>
              <a:rPr lang="en-US" sz="1200" dirty="0" smtClean="0">
                <a:latin typeface="Arial"/>
                <a:cs typeface="Arial"/>
                <a:hlinkClick r:id="rId3"/>
              </a:rPr>
              <a:t>ml</a:t>
            </a:r>
            <a:endParaRPr lang="en-US" sz="1200" dirty="0" smtClean="0">
              <a:latin typeface="Arial"/>
              <a:cs typeface="Arial"/>
            </a:endParaRPr>
          </a:p>
          <a:p>
            <a:r>
              <a:rPr lang="en-US" sz="1200" dirty="0" smtClean="0">
                <a:latin typeface="Arial"/>
                <a:cs typeface="Arial"/>
              </a:rPr>
              <a:t>Dataset:  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http</a:t>
            </a:r>
            <a:r>
              <a:rPr lang="en-US" sz="1200" dirty="0">
                <a:latin typeface="Arial"/>
                <a:cs typeface="Arial"/>
                <a:hlinkClick r:id="rId4"/>
              </a:rPr>
              <a:t>://kdd.ics.uci.edu/databases/kddcup99/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kddcup99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3992254"/>
            <a:ext cx="7181086" cy="2130086"/>
          </a:xfrm>
          <a:prstGeom prst="rect">
            <a:avLst/>
          </a:prstGeom>
          <a:solidFill>
            <a:srgbClr val="008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7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439"/>
            <a:ext cx="8229600" cy="1396516"/>
          </a:xfrm>
        </p:spPr>
        <p:txBody>
          <a:bodyPr>
            <a:normAutofit/>
          </a:bodyPr>
          <a:lstStyle/>
          <a:p>
            <a:r>
              <a:rPr lang="en-US" dirty="0" smtClean="0"/>
              <a:t>What About K-Means?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36974" y="33924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579" y="2308594"/>
            <a:ext cx="8866843" cy="3877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// ... ETL the dataset(s) </a:t>
            </a:r>
            <a:r>
              <a:rPr lang="it-IT" dirty="0" smtClean="0">
                <a:sym typeface="Wingdings"/>
              </a:rPr>
              <a:t> normalizedData</a:t>
            </a:r>
            <a:endParaRPr lang="it-IT" dirty="0"/>
          </a:p>
          <a:p>
            <a:r>
              <a:rPr lang="it-IT" sz="2100" dirty="0" smtClean="0"/>
              <a:t>val </a:t>
            </a:r>
            <a:r>
              <a:rPr lang="it-IT" sz="2100" dirty="0"/>
              <a:t>kmeans = new KMeans(</a:t>
            </a:r>
            <a:r>
              <a:rPr lang="it-IT" sz="2100" dirty="0" smtClean="0"/>
              <a:t>)</a:t>
            </a:r>
          </a:p>
          <a:p>
            <a:r>
              <a:rPr lang="it-IT" sz="2100" dirty="0" smtClean="0"/>
              <a:t>                                 .setK(K)</a:t>
            </a:r>
          </a:p>
          <a:p>
            <a:r>
              <a:rPr lang="it-IT" sz="2100" dirty="0"/>
              <a:t> </a:t>
            </a:r>
            <a:r>
              <a:rPr lang="it-IT" sz="2100" dirty="0" smtClean="0"/>
              <a:t>                                .setRuns(Runs) </a:t>
            </a:r>
            <a:endParaRPr lang="it-IT" sz="2100" dirty="0"/>
          </a:p>
          <a:p>
            <a:r>
              <a:rPr lang="it-IT" sz="2100" dirty="0" smtClean="0"/>
              <a:t>                                 .</a:t>
            </a:r>
            <a:r>
              <a:rPr lang="it-IT" sz="2100" dirty="0"/>
              <a:t>setEpsilon</a:t>
            </a:r>
            <a:r>
              <a:rPr lang="it-IT" sz="2100" dirty="0" smtClean="0"/>
              <a:t>(Epsilon</a:t>
            </a:r>
            <a:r>
              <a:rPr lang="it-IT" sz="2100" dirty="0"/>
              <a:t>)</a:t>
            </a:r>
          </a:p>
          <a:p>
            <a:r>
              <a:rPr lang="it-IT" sz="2100" dirty="0"/>
              <a:t>val model = kmeans.run(normalizedData)</a:t>
            </a:r>
          </a:p>
          <a:p>
            <a:r>
              <a:rPr lang="it-IT" sz="2100" dirty="0"/>
              <a:t>val clusterAndLabel = rdataAndLabel.map {</a:t>
            </a:r>
          </a:p>
          <a:p>
            <a:r>
              <a:rPr lang="it-IT" sz="2100" dirty="0"/>
              <a:t>     case (normalizedData,label) =&gt; (model.predict(normalizedData), label)}</a:t>
            </a:r>
          </a:p>
          <a:p>
            <a:r>
              <a:rPr lang="it-IT" sz="2100" dirty="0"/>
              <a:t>val clusterLabelCount = clusterAndLabel.countByValue</a:t>
            </a:r>
          </a:p>
          <a:p>
            <a:r>
              <a:rPr lang="it-IT" sz="2100" dirty="0"/>
              <a:t>clusterLabelCount.toList.sorted.foreach </a:t>
            </a:r>
            <a:r>
              <a:rPr lang="it-IT" sz="2100" dirty="0" smtClean="0"/>
              <a:t>{  </a:t>
            </a:r>
            <a:endParaRPr lang="it-IT" sz="2100" dirty="0"/>
          </a:p>
          <a:p>
            <a:r>
              <a:rPr lang="it-IT" sz="2100" dirty="0"/>
              <a:t>     case ((cluster,label), count) =&gt; println(f"$cluster%1s$label%18s$count%8s")}</a:t>
            </a:r>
          </a:p>
          <a:p>
            <a:endParaRPr lang="it-IT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80339"/>
            <a:ext cx="281153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  <a:r>
              <a:rPr lang="en-US" sz="1200" dirty="0" smtClean="0"/>
              <a:t>ode:  </a:t>
            </a:r>
            <a:r>
              <a:rPr lang="en-US" sz="1200" dirty="0" smtClean="0">
                <a:hlinkClick r:id="rId2"/>
              </a:rPr>
              <a:t>https://github.com/davidmeyer/ml</a:t>
            </a:r>
            <a:endParaRPr lang="en-US" sz="1200" dirty="0"/>
          </a:p>
        </p:txBody>
      </p:sp>
      <p:pic>
        <p:nvPicPr>
          <p:cNvPr id="6" name="Picture 5" descr="kmea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624" y="1782480"/>
            <a:ext cx="3714376" cy="2476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410990" y="58172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8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59"/>
            <a:ext cx="8229600" cy="835242"/>
          </a:xfrm>
        </p:spPr>
        <p:txBody>
          <a:bodyPr/>
          <a:lstStyle/>
          <a:p>
            <a:r>
              <a:rPr lang="en-US" dirty="0" smtClean="0"/>
              <a:t>Application Profiling, 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7749"/>
            <a:ext cx="8636435" cy="5566817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smtClean="0">
                <a:latin typeface="Arial"/>
                <a:cs typeface="Arial"/>
              </a:rPr>
              <a:t>First, we need data (obvious, but ingestion, … not trivial)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Lots of engines (spark, storm, </a:t>
            </a:r>
            <a:r>
              <a:rPr lang="en-US" sz="2400" dirty="0" err="1" smtClean="0">
                <a:latin typeface="Arial"/>
                <a:cs typeface="Arial"/>
              </a:rPr>
              <a:t>tigon</a:t>
            </a:r>
            <a:r>
              <a:rPr lang="en-US" sz="2400" dirty="0" smtClean="0">
                <a:latin typeface="Arial"/>
                <a:cs typeface="Arial"/>
              </a:rPr>
              <a:t>/</a:t>
            </a:r>
            <a:r>
              <a:rPr lang="en-US" sz="2400" dirty="0" err="1" smtClean="0">
                <a:latin typeface="Arial"/>
                <a:cs typeface="Arial"/>
              </a:rPr>
              <a:t>cask.io</a:t>
            </a:r>
            <a:r>
              <a:rPr lang="en-US" sz="2400" dirty="0" smtClean="0">
                <a:latin typeface="Arial"/>
                <a:cs typeface="Arial"/>
              </a:rPr>
              <a:t>,…)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Data we have </a:t>
            </a:r>
            <a:r>
              <a:rPr lang="en-US" sz="2400" smtClean="0">
                <a:latin typeface="Arial"/>
                <a:cs typeface="Arial"/>
              </a:rPr>
              <a:t>collected (</a:t>
            </a:r>
            <a:r>
              <a:rPr lang="en-US" sz="2400" dirty="0" smtClean="0">
                <a:latin typeface="Arial"/>
                <a:cs typeface="Arial"/>
              </a:rPr>
              <a:t>among other things)</a:t>
            </a:r>
          </a:p>
          <a:p>
            <a:pPr lvl="2"/>
            <a:r>
              <a:rPr lang="en-US" sz="2100" dirty="0" smtClean="0">
                <a:latin typeface="Arial"/>
                <a:cs typeface="Arial"/>
              </a:rPr>
              <a:t>Network and endpoint information</a:t>
            </a:r>
          </a:p>
          <a:p>
            <a:pPr lvl="2"/>
            <a:r>
              <a:rPr lang="en-US" sz="2100" dirty="0" smtClean="0">
                <a:latin typeface="Arial"/>
                <a:cs typeface="Arial"/>
              </a:rPr>
              <a:t>Environmental sensor data</a:t>
            </a:r>
          </a:p>
          <a:p>
            <a:pPr lvl="2"/>
            <a:r>
              <a:rPr lang="en-US" sz="2100" dirty="0" smtClean="0">
                <a:latin typeface="Arial"/>
                <a:cs typeface="Arial"/>
              </a:rPr>
              <a:t>Chef/Puppet, Openstack Heat, server/cluster state,…</a:t>
            </a:r>
          </a:p>
          <a:p>
            <a:pPr lvl="2"/>
            <a:r>
              <a:rPr lang="en-US" sz="2100" dirty="0" smtClean="0">
                <a:latin typeface="Arial"/>
                <a:cs typeface="Arial"/>
              </a:rPr>
              <a:t>…</a:t>
            </a:r>
          </a:p>
          <a:p>
            <a:pPr lvl="2"/>
            <a:endParaRPr lang="en-US" sz="2100" dirty="0" smtClean="0">
              <a:latin typeface="Arial"/>
              <a:cs typeface="Arial"/>
            </a:endParaRPr>
          </a:p>
          <a:p>
            <a:pPr lvl="2"/>
            <a:endParaRPr lang="en-US" sz="1800" dirty="0">
              <a:latin typeface="Arial"/>
              <a:cs typeface="Arial"/>
            </a:endParaRPr>
          </a:p>
          <a:p>
            <a:r>
              <a:rPr lang="en-US" sz="2600" dirty="0" smtClean="0">
                <a:latin typeface="Arial"/>
                <a:cs typeface="Arial"/>
              </a:rPr>
              <a:t>The FP-</a:t>
            </a:r>
            <a:r>
              <a:rPr lang="en-US" sz="2600" dirty="0" err="1" smtClean="0">
                <a:latin typeface="Arial"/>
                <a:cs typeface="Arial"/>
              </a:rPr>
              <a:t>KMeans</a:t>
            </a:r>
            <a:r>
              <a:rPr lang="en-US" sz="2600" dirty="0" smtClean="0">
                <a:latin typeface="Arial"/>
                <a:cs typeface="Arial"/>
              </a:rPr>
              <a:t> pipeline can be used build </a:t>
            </a:r>
            <a:r>
              <a:rPr lang="en-US" sz="2600" i="1" dirty="0" smtClean="0">
                <a:latin typeface="Arial"/>
                <a:cs typeface="Arial"/>
              </a:rPr>
              <a:t>application profiles</a:t>
            </a:r>
          </a:p>
          <a:p>
            <a:pPr marL="673930" lvl="1" indent="-259204">
              <a:buSzPct val="75000"/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/>
                <a:cs typeface="Arial"/>
              </a:rPr>
              <a:t>Which endpoints an application talks to (and associated templates)</a:t>
            </a:r>
          </a:p>
          <a:p>
            <a:pPr marL="673930" lvl="1" indent="-259204">
              <a:buSzPct val="75000"/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/>
                <a:cs typeface="Arial"/>
              </a:rPr>
              <a:t>Which ports and protocols it uses  </a:t>
            </a:r>
          </a:p>
          <a:p>
            <a:pPr marL="1073980" lvl="2" indent="-259204">
              <a:buSzPct val="75000"/>
              <a:buFont typeface="Arial" panose="020B0604020202020204" pitchFamily="34" charset="0"/>
              <a:buChar char="•"/>
            </a:pPr>
            <a:r>
              <a:rPr lang="en-US" sz="2300" dirty="0" smtClean="0">
                <a:latin typeface="Arial"/>
                <a:cs typeface="Arial"/>
              </a:rPr>
              <a:t>and associated meta-data, geo-ip, …</a:t>
            </a:r>
          </a:p>
          <a:p>
            <a:pPr marL="673930" lvl="1" indent="-259204">
              <a:buSzPct val="75000"/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/>
                <a:cs typeface="Arial"/>
              </a:rPr>
              <a:t>Flow characteristics including as TOD, volume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and duration</a:t>
            </a:r>
          </a:p>
          <a:p>
            <a:pPr marL="673930" lvl="1" indent="-259204">
              <a:buSzPct val="75000"/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/>
                <a:cs typeface="Arial"/>
              </a:rPr>
              <a:t>Other </a:t>
            </a:r>
            <a:r>
              <a:rPr lang="en-US" sz="2200" i="1" dirty="0" smtClean="0">
                <a:latin typeface="Arial"/>
                <a:cs typeface="Arial"/>
              </a:rPr>
              <a:t>CSNSE</a:t>
            </a:r>
            <a:r>
              <a:rPr lang="en-US" sz="2200" dirty="0" smtClean="0">
                <a:latin typeface="Arial"/>
                <a:cs typeface="Arial"/>
              </a:rPr>
              <a:t> configuration associated with the application</a:t>
            </a:r>
          </a:p>
          <a:p>
            <a:pPr marL="1073980" lvl="2" indent="-259204">
              <a:buSzPct val="75000"/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cs typeface="Arial"/>
              </a:rPr>
              <a:t>ACL/QoS, routing policies,…</a:t>
            </a:r>
          </a:p>
          <a:p>
            <a:pPr marL="673930" lvl="1" indent="-259204">
              <a:buSzPct val="75000"/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cs typeface="Arial"/>
              </a:rPr>
              <a:t>…</a:t>
            </a:r>
          </a:p>
          <a:p>
            <a:pPr marL="14676" indent="0">
              <a:buSzPct val="75000"/>
              <a:buNone/>
            </a:pPr>
            <a:endParaRPr lang="en-US" sz="2400" dirty="0" smtClean="0">
              <a:latin typeface="Arial"/>
              <a:cs typeface="Arial"/>
            </a:endParaRPr>
          </a:p>
          <a:p>
            <a:pPr marL="273880" indent="-259204">
              <a:buSzPct val="75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/>
                <a:cs typeface="Arial"/>
              </a:rPr>
              <a:t>We are really limited only by our imagination and (of course) our datasets</a:t>
            </a:r>
          </a:p>
          <a:p>
            <a:pPr marL="273880" indent="-259204">
              <a:buSzPct val="75000"/>
              <a:buFont typeface="Arial" panose="020B0604020202020204" pitchFamily="34" charset="0"/>
              <a:buChar char="•"/>
            </a:pPr>
            <a:endParaRPr lang="en-US" sz="2600" dirty="0">
              <a:latin typeface="Arial"/>
              <a:cs typeface="Arial"/>
            </a:endParaRPr>
          </a:p>
          <a:p>
            <a:pPr marL="273880" indent="-259204">
              <a:buSzPct val="75000"/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/>
                <a:cs typeface="Arial"/>
              </a:rPr>
              <a:t>Primarily descriptive/diagnostic </a:t>
            </a:r>
            <a:r>
              <a:rPr lang="en-US" sz="2600" dirty="0">
                <a:latin typeface="Arial"/>
                <a:cs typeface="Arial"/>
              </a:rPr>
              <a:t>analyzes</a:t>
            </a:r>
          </a:p>
          <a:p>
            <a:pPr marL="273880" indent="-259204">
              <a:buSzPct val="75000"/>
              <a:buFont typeface="Arial" panose="020B0604020202020204" pitchFamily="34" charset="0"/>
              <a:buChar char="•"/>
            </a:pPr>
            <a:endParaRPr lang="en-US" sz="2600" dirty="0" smtClean="0">
              <a:latin typeface="Arial"/>
              <a:cs typeface="Arial"/>
            </a:endParaRPr>
          </a:p>
          <a:p>
            <a:pPr marL="673930" lvl="1" indent="-259204">
              <a:buSzPct val="75000"/>
              <a:buFont typeface="Arial" panose="020B0604020202020204" pitchFamily="34" charset="0"/>
              <a:buChar char="•"/>
            </a:pPr>
            <a:endParaRPr lang="en-US" sz="1600" dirty="0" smtClean="0">
              <a:latin typeface="Arial"/>
              <a:cs typeface="Arial"/>
            </a:endParaRPr>
          </a:p>
        </p:txBody>
      </p:sp>
      <p:pic>
        <p:nvPicPr>
          <p:cNvPr id="4" name="Picture 3" descr="big-da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18" y="1097749"/>
            <a:ext cx="2088103" cy="173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Conventional View of the Analytics </a:t>
            </a:r>
            <a:r>
              <a:rPr lang="en-US" sz="4000" dirty="0" smtClean="0"/>
              <a:t>Space</a:t>
            </a:r>
            <a:endParaRPr lang="en-US" sz="4000" dirty="0"/>
          </a:p>
        </p:txBody>
      </p:sp>
      <p:pic>
        <p:nvPicPr>
          <p:cNvPr id="4" name="Picture 3" descr="analytic-matur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69" y="1693551"/>
            <a:ext cx="7465262" cy="486274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18051" y="1417638"/>
            <a:ext cx="3796230" cy="3610092"/>
            <a:chOff x="4318051" y="1417638"/>
            <a:chExt cx="3796230" cy="3610092"/>
          </a:xfrm>
        </p:grpSpPr>
        <p:sp>
          <p:nvSpPr>
            <p:cNvPr id="3" name="Rectangle 2"/>
            <p:cNvSpPr/>
            <p:nvPr/>
          </p:nvSpPr>
          <p:spPr>
            <a:xfrm>
              <a:off x="4318051" y="1417638"/>
              <a:ext cx="3796230" cy="3610092"/>
            </a:xfrm>
            <a:prstGeom prst="rect">
              <a:avLst/>
            </a:prstGeom>
            <a:solidFill>
              <a:srgbClr val="008000">
                <a:alpha val="2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13534" y="4658398"/>
              <a:ext cx="1217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Focus here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957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873"/>
            <a:ext cx="8229600" cy="100264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So what is more interesting…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576" y="1509059"/>
            <a:ext cx="8810849" cy="5348941"/>
          </a:xfrm>
        </p:spPr>
        <p:txBody>
          <a:bodyPr>
            <a:normAutofit fontScale="25000" lnSpcReduction="20000"/>
          </a:bodyPr>
          <a:lstStyle/>
          <a:p>
            <a:endParaRPr lang="en-US" sz="3000" dirty="0" smtClean="0">
              <a:latin typeface="Arial"/>
              <a:cs typeface="Arial"/>
            </a:endParaRPr>
          </a:p>
          <a:p>
            <a:r>
              <a:rPr lang="en-US" sz="7200" dirty="0" smtClean="0">
                <a:latin typeface="Arial"/>
                <a:cs typeface="Arial"/>
              </a:rPr>
              <a:t>We can use the same FP-KMeans pipeline in a </a:t>
            </a:r>
            <a:r>
              <a:rPr lang="en-US" sz="7200" i="1" dirty="0" smtClean="0">
                <a:latin typeface="Arial"/>
                <a:cs typeface="Arial"/>
              </a:rPr>
              <a:t>predictive</a:t>
            </a:r>
            <a:r>
              <a:rPr lang="en-US" sz="7200" dirty="0" smtClean="0">
                <a:latin typeface="Arial"/>
                <a:cs typeface="Arial"/>
              </a:rPr>
              <a:t> way</a:t>
            </a:r>
          </a:p>
          <a:p>
            <a:pPr marL="914400" lvl="2" indent="0">
              <a:buNone/>
            </a:pPr>
            <a:endParaRPr lang="en-US" sz="4000" dirty="0" smtClean="0">
              <a:latin typeface="Arial"/>
              <a:cs typeface="Arial"/>
            </a:endParaRPr>
          </a:p>
          <a:p>
            <a:pPr lvl="1"/>
            <a:r>
              <a:rPr lang="en-US" sz="6400" dirty="0" smtClean="0">
                <a:latin typeface="Arial"/>
                <a:cs typeface="Arial"/>
              </a:rPr>
              <a:t>For example, we can analyze changes to predict possible behavior</a:t>
            </a:r>
          </a:p>
          <a:p>
            <a:pPr lvl="2"/>
            <a:r>
              <a:rPr lang="en-US" sz="5600" dirty="0" smtClean="0">
                <a:latin typeface="Arial"/>
                <a:cs typeface="Arial"/>
              </a:rPr>
              <a:t>This ACL/Routing/</a:t>
            </a:r>
            <a:r>
              <a:rPr lang="en-US" sz="5600" dirty="0" err="1" smtClean="0">
                <a:latin typeface="Arial"/>
                <a:cs typeface="Arial"/>
              </a:rPr>
              <a:t>QoS</a:t>
            </a:r>
            <a:r>
              <a:rPr lang="en-US" sz="5600" dirty="0" smtClean="0">
                <a:latin typeface="Arial"/>
                <a:cs typeface="Arial"/>
              </a:rPr>
              <a:t> change will cause event &lt;X&gt; with </a:t>
            </a:r>
            <a:r>
              <a:rPr lang="en-US" sz="5600" i="1" dirty="0" smtClean="0">
                <a:latin typeface="Arial"/>
                <a:cs typeface="Arial"/>
              </a:rPr>
              <a:t>probability P</a:t>
            </a:r>
          </a:p>
          <a:p>
            <a:pPr lvl="2"/>
            <a:r>
              <a:rPr lang="en-US" sz="5600" dirty="0">
                <a:latin typeface="Arial"/>
                <a:cs typeface="Arial"/>
              </a:rPr>
              <a:t>I</a:t>
            </a:r>
            <a:r>
              <a:rPr lang="en-US" sz="5600" dirty="0" smtClean="0">
                <a:latin typeface="Arial"/>
                <a:cs typeface="Arial"/>
              </a:rPr>
              <a:t>f </a:t>
            </a:r>
            <a:r>
              <a:rPr lang="en-US" sz="5600" dirty="0">
                <a:latin typeface="Arial"/>
                <a:cs typeface="Arial"/>
              </a:rPr>
              <a:t>you configure app &lt;X&gt; with params &lt;Y&gt; there is </a:t>
            </a:r>
            <a:r>
              <a:rPr lang="en-US" sz="5600" i="1" dirty="0">
                <a:latin typeface="Arial"/>
                <a:cs typeface="Arial"/>
              </a:rPr>
              <a:t>prob P</a:t>
            </a:r>
            <a:r>
              <a:rPr lang="en-US" sz="5600" dirty="0">
                <a:latin typeface="Arial"/>
                <a:cs typeface="Arial"/>
              </a:rPr>
              <a:t> of </a:t>
            </a:r>
            <a:r>
              <a:rPr lang="en-US" sz="5600" dirty="0" smtClean="0">
                <a:latin typeface="Arial"/>
                <a:cs typeface="Arial"/>
              </a:rPr>
              <a:t>congestion</a:t>
            </a:r>
          </a:p>
          <a:p>
            <a:pPr lvl="2"/>
            <a:r>
              <a:rPr lang="en-US" sz="5600" dirty="0" smtClean="0">
                <a:latin typeface="Arial"/>
                <a:cs typeface="Arial"/>
              </a:rPr>
              <a:t>…</a:t>
            </a:r>
            <a:endParaRPr lang="en-US" sz="5600" dirty="0">
              <a:latin typeface="Arial"/>
              <a:cs typeface="Arial"/>
            </a:endParaRPr>
          </a:p>
          <a:p>
            <a:pPr marL="914400" lvl="2" indent="0">
              <a:buNone/>
            </a:pPr>
            <a:endParaRPr lang="en-US" sz="3600" dirty="0" smtClean="0">
              <a:latin typeface="Arial"/>
              <a:cs typeface="Arial"/>
            </a:endParaRPr>
          </a:p>
          <a:p>
            <a:pPr lvl="2"/>
            <a:endParaRPr lang="en-US" sz="3600" dirty="0">
              <a:latin typeface="Arial"/>
              <a:cs typeface="Arial"/>
            </a:endParaRPr>
          </a:p>
          <a:p>
            <a:pPr lvl="1"/>
            <a:r>
              <a:rPr lang="en-US" sz="6400" dirty="0" smtClean="0">
                <a:latin typeface="Arial"/>
                <a:cs typeface="Arial"/>
              </a:rPr>
              <a:t>We can correlate </a:t>
            </a:r>
            <a:r>
              <a:rPr lang="en-US" sz="6400" dirty="0">
                <a:latin typeface="Arial"/>
                <a:cs typeface="Arial"/>
              </a:rPr>
              <a:t>real-time </a:t>
            </a:r>
            <a:r>
              <a:rPr lang="en-US" sz="6400" dirty="0" smtClean="0">
                <a:latin typeface="Arial"/>
                <a:cs typeface="Arial"/>
              </a:rPr>
              <a:t>application profiles with events/state </a:t>
            </a:r>
          </a:p>
          <a:p>
            <a:pPr lvl="2"/>
            <a:r>
              <a:rPr lang="en-US" sz="5600" dirty="0">
                <a:latin typeface="Arial"/>
                <a:cs typeface="Arial"/>
              </a:rPr>
              <a:t>A</a:t>
            </a:r>
            <a:r>
              <a:rPr lang="en-US" sz="5600" dirty="0" smtClean="0">
                <a:latin typeface="Arial"/>
                <a:cs typeface="Arial"/>
              </a:rPr>
              <a:t>pplication &lt;X&gt; is green (intelligent dashboard)</a:t>
            </a:r>
          </a:p>
          <a:p>
            <a:pPr lvl="2"/>
            <a:r>
              <a:rPr lang="en-US" sz="5600" dirty="0" smtClean="0">
                <a:latin typeface="Arial"/>
                <a:cs typeface="Arial"/>
              </a:rPr>
              <a:t>Queue &lt;X&gt;  is </a:t>
            </a:r>
            <a:r>
              <a:rPr lang="en-US" sz="5600" dirty="0">
                <a:latin typeface="Arial"/>
                <a:cs typeface="Arial"/>
              </a:rPr>
              <a:t>dropping </a:t>
            </a:r>
            <a:r>
              <a:rPr lang="en-US" sz="5600" dirty="0" smtClean="0">
                <a:latin typeface="Arial"/>
                <a:cs typeface="Arial"/>
              </a:rPr>
              <a:t>&lt;Y&gt;% </a:t>
            </a:r>
            <a:r>
              <a:rPr lang="en-US" sz="5600" dirty="0">
                <a:latin typeface="Arial"/>
                <a:cs typeface="Arial"/>
              </a:rPr>
              <a:t>of it's </a:t>
            </a:r>
            <a:r>
              <a:rPr lang="en-US" sz="5600" dirty="0" smtClean="0">
                <a:latin typeface="Arial"/>
                <a:cs typeface="Arial"/>
              </a:rPr>
              <a:t>packets; app &lt;Z&gt; is </a:t>
            </a:r>
            <a:r>
              <a:rPr lang="en-US" sz="5600" dirty="0">
                <a:latin typeface="Arial"/>
                <a:cs typeface="Arial"/>
              </a:rPr>
              <a:t>talking to </a:t>
            </a:r>
            <a:r>
              <a:rPr lang="en-US" sz="5600" dirty="0" smtClean="0">
                <a:latin typeface="Arial"/>
                <a:cs typeface="Arial"/>
              </a:rPr>
              <a:t>this endpoint</a:t>
            </a:r>
          </a:p>
          <a:p>
            <a:pPr lvl="2"/>
            <a:r>
              <a:rPr lang="en-US" sz="5600" dirty="0" smtClean="0">
                <a:latin typeface="Arial"/>
                <a:cs typeface="Arial"/>
              </a:rPr>
              <a:t>…</a:t>
            </a:r>
          </a:p>
          <a:p>
            <a:pPr lvl="2"/>
            <a:endParaRPr lang="en-US" sz="4800" dirty="0" smtClean="0">
              <a:latin typeface="Arial"/>
              <a:cs typeface="Arial"/>
            </a:endParaRPr>
          </a:p>
          <a:p>
            <a:pPr lvl="1"/>
            <a:r>
              <a:rPr lang="en-US" sz="6400" dirty="0" smtClean="0">
                <a:latin typeface="Arial"/>
                <a:cs typeface="Arial"/>
              </a:rPr>
              <a:t>We can also use application </a:t>
            </a:r>
            <a:r>
              <a:rPr lang="en-US" sz="6400" dirty="0">
                <a:latin typeface="Arial"/>
                <a:cs typeface="Arial"/>
              </a:rPr>
              <a:t>profiles </a:t>
            </a:r>
            <a:r>
              <a:rPr lang="en-US" sz="6400" dirty="0" smtClean="0">
                <a:latin typeface="Arial"/>
                <a:cs typeface="Arial"/>
              </a:rPr>
              <a:t>to train other ML instances</a:t>
            </a:r>
            <a:endParaRPr lang="en-US" sz="6400" dirty="0">
              <a:latin typeface="Arial"/>
              <a:cs typeface="Arial"/>
            </a:endParaRPr>
          </a:p>
          <a:p>
            <a:pPr lvl="2"/>
            <a:r>
              <a:rPr lang="en-US" sz="5600" dirty="0">
                <a:latin typeface="Arial"/>
                <a:cs typeface="Arial"/>
              </a:rPr>
              <a:t>R</a:t>
            </a:r>
            <a:r>
              <a:rPr lang="en-US" sz="5600" dirty="0" smtClean="0">
                <a:latin typeface="Arial"/>
                <a:cs typeface="Arial"/>
              </a:rPr>
              <a:t>ecognize </a:t>
            </a:r>
            <a:r>
              <a:rPr lang="en-US" sz="5600" dirty="0">
                <a:latin typeface="Arial"/>
                <a:cs typeface="Arial"/>
              </a:rPr>
              <a:t>application </a:t>
            </a:r>
            <a:r>
              <a:rPr lang="en-US" sz="5600" dirty="0" smtClean="0">
                <a:latin typeface="Arial"/>
                <a:cs typeface="Arial"/>
              </a:rPr>
              <a:t>behavior in real time</a:t>
            </a:r>
            <a:endParaRPr lang="en-US" sz="5600" dirty="0">
              <a:latin typeface="Arial"/>
              <a:cs typeface="Arial"/>
            </a:endParaRPr>
          </a:p>
          <a:p>
            <a:pPr lvl="2"/>
            <a:r>
              <a:rPr lang="en-US" sz="5600" dirty="0" smtClean="0">
                <a:latin typeface="Arial"/>
                <a:cs typeface="Arial"/>
              </a:rPr>
              <a:t>Detect </a:t>
            </a:r>
            <a:r>
              <a:rPr lang="en-US" sz="5600" b="1" i="1" dirty="0" smtClean="0">
                <a:latin typeface="Arial"/>
                <a:cs typeface="Arial"/>
              </a:rPr>
              <a:t>anomalies </a:t>
            </a:r>
          </a:p>
          <a:p>
            <a:pPr lvl="3"/>
            <a:r>
              <a:rPr lang="en-US" sz="5600" dirty="0">
                <a:latin typeface="Arial"/>
                <a:cs typeface="Arial"/>
              </a:rPr>
              <a:t>P</a:t>
            </a:r>
            <a:r>
              <a:rPr lang="en-US" sz="5600" dirty="0" smtClean="0">
                <a:latin typeface="Arial"/>
                <a:cs typeface="Arial"/>
              </a:rPr>
              <a:t>oints that are </a:t>
            </a:r>
            <a:r>
              <a:rPr lang="en-US" sz="5600" dirty="0">
                <a:latin typeface="Arial"/>
                <a:cs typeface="Arial"/>
              </a:rPr>
              <a:t>far from any </a:t>
            </a:r>
            <a:r>
              <a:rPr lang="en-US" sz="5600" dirty="0" smtClean="0">
                <a:latin typeface="Arial"/>
                <a:cs typeface="Arial"/>
              </a:rPr>
              <a:t>cluster (K-Means), and/or </a:t>
            </a:r>
          </a:p>
          <a:p>
            <a:pPr lvl="3"/>
            <a:r>
              <a:rPr lang="en-US" sz="5600" dirty="0" smtClean="0">
                <a:latin typeface="Arial"/>
                <a:cs typeface="Arial"/>
              </a:rPr>
              <a:t>p(X; μ, 𝚺) &lt; </a:t>
            </a:r>
            <a:r>
              <a:rPr lang="en-US" sz="5600" dirty="0" err="1" smtClean="0">
                <a:latin typeface="Arial"/>
                <a:cs typeface="Arial"/>
              </a:rPr>
              <a:t>ε</a:t>
            </a:r>
            <a:r>
              <a:rPr lang="en-US" sz="5600" dirty="0" smtClean="0">
                <a:latin typeface="Arial"/>
                <a:cs typeface="Arial"/>
              </a:rPr>
              <a:t>  (say in </a:t>
            </a:r>
            <a:r>
              <a:rPr lang="en-US" sz="5600" dirty="0">
                <a:latin typeface="Arial"/>
                <a:cs typeface="Arial"/>
              </a:rPr>
              <a:t>a </a:t>
            </a:r>
            <a:r>
              <a:rPr lang="en-US" sz="5600" dirty="0" smtClean="0">
                <a:latin typeface="Arial"/>
                <a:cs typeface="Arial"/>
              </a:rPr>
              <a:t>multivariate Gaussian 𝓝(μ,𝚺) anomaly detection setting)</a:t>
            </a:r>
          </a:p>
          <a:p>
            <a:pPr lvl="3"/>
            <a:r>
              <a:rPr lang="en-US" sz="5600" dirty="0" smtClean="0">
                <a:latin typeface="Arial"/>
                <a:cs typeface="Arial"/>
              </a:rPr>
              <a:t>Security use cases</a:t>
            </a:r>
            <a:endParaRPr lang="en-US" sz="5600" dirty="0">
              <a:latin typeface="Arial"/>
              <a:cs typeface="Arial"/>
            </a:endParaRPr>
          </a:p>
          <a:p>
            <a:pPr lvl="2"/>
            <a:r>
              <a:rPr lang="en-US" sz="5600" dirty="0">
                <a:latin typeface="Arial"/>
                <a:cs typeface="Arial"/>
              </a:rPr>
              <a:t> …</a:t>
            </a:r>
          </a:p>
          <a:p>
            <a:pPr lvl="1"/>
            <a:endParaRPr lang="en-US" sz="5600" dirty="0" smtClean="0">
              <a:latin typeface="Arial"/>
              <a:cs typeface="Arial"/>
            </a:endParaRPr>
          </a:p>
          <a:p>
            <a:pPr lvl="1"/>
            <a:r>
              <a:rPr lang="en-US" sz="6400" dirty="0" smtClean="0">
                <a:latin typeface="Arial"/>
                <a:cs typeface="Arial"/>
              </a:rPr>
              <a:t>…</a:t>
            </a:r>
          </a:p>
          <a:p>
            <a:pPr lvl="2"/>
            <a:endParaRPr lang="en-US" sz="3200" dirty="0" smtClean="0">
              <a:latin typeface="Arial"/>
              <a:cs typeface="Arial"/>
            </a:endParaRPr>
          </a:p>
          <a:p>
            <a:r>
              <a:rPr lang="en-US" sz="6400" dirty="0">
                <a:latin typeface="Arial"/>
                <a:cs typeface="Arial"/>
              </a:rPr>
              <a:t>This can all be made “streaming”/real-time</a:t>
            </a:r>
          </a:p>
          <a:p>
            <a:pPr marL="0" indent="0">
              <a:buNone/>
            </a:pP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0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BTW, What (technically) are </a:t>
            </a:r>
            <a:r>
              <a:rPr lang="en-GB" altLang="en-US" dirty="0"/>
              <a:t>Anomalies?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5257800"/>
          </a:xfrm>
          <a:ln/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 anomaly </a:t>
            </a:r>
            <a:r>
              <a:rPr lang="en-GB" altLang="en-US" dirty="0"/>
              <a:t>is a pattern </a:t>
            </a:r>
            <a:r>
              <a:rPr lang="en-GB" altLang="en-US" dirty="0" smtClean="0"/>
              <a:t>that </a:t>
            </a:r>
            <a:r>
              <a:rPr lang="en-GB" altLang="en-US" dirty="0"/>
              <a:t>does not conform to the expected </a:t>
            </a:r>
            <a:r>
              <a:rPr lang="en-GB" altLang="en-US" dirty="0" smtClean="0"/>
              <a:t>behaviour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define expected behaviour?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find the “outliers”?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Anomalies </a:t>
            </a:r>
            <a:r>
              <a:rPr lang="en-GB" altLang="en-US" dirty="0"/>
              <a:t>translate to </a:t>
            </a:r>
            <a:r>
              <a:rPr lang="en-GB" altLang="en-US" dirty="0" smtClean="0"/>
              <a:t>significant real </a:t>
            </a:r>
            <a:r>
              <a:rPr lang="en-GB" altLang="en-US" dirty="0"/>
              <a:t>life </a:t>
            </a:r>
            <a:r>
              <a:rPr lang="en-GB" altLang="en-US" dirty="0" smtClean="0"/>
              <a:t>events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Cyber </a:t>
            </a:r>
            <a:r>
              <a:rPr lang="en-GB" altLang="en-US" dirty="0" smtClean="0"/>
              <a:t>intrusions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Cyber crime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Manufacturing/product defects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…</a:t>
            </a:r>
            <a:endParaRPr lang="en-GB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2241736"/>
            <a:ext cx="9066657" cy="4616264"/>
            <a:chOff x="0" y="2241736"/>
            <a:chExt cx="9066657" cy="4616264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2241736"/>
              <a:ext cx="9066657" cy="4616264"/>
              <a:chOff x="0" y="2241736"/>
              <a:chExt cx="9066657" cy="46162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818" y="2241736"/>
                <a:ext cx="3967839" cy="2210976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0" y="6604084"/>
                <a:ext cx="21691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Graphic courtesy Andrew Ng, others</a:t>
                </a:r>
                <a:endParaRPr lang="en-US" sz="1050" dirty="0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872" y="2836330"/>
              <a:ext cx="1874623" cy="1896421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32" y="5431726"/>
            <a:ext cx="3984625" cy="13204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02421" y="2836330"/>
            <a:ext cx="3836779" cy="1941379"/>
            <a:chOff x="5002421" y="2836330"/>
            <a:chExt cx="3836779" cy="1941379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5904854" y="2836330"/>
              <a:ext cx="2934346" cy="1503195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002421" y="4408377"/>
              <a:ext cx="2572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Linear Decision Boundary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911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</a:t>
            </a:r>
            <a:r>
              <a:rPr lang="en-US" dirty="0" smtClean="0"/>
              <a:t>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2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disentangle the underlying explanatory </a:t>
            </a:r>
          </a:p>
          <a:p>
            <a:r>
              <a:rPr lang="en-US" sz="2400" dirty="0" smtClean="0"/>
              <a:t>factors in the data so as to make them </a:t>
            </a:r>
            <a:r>
              <a:rPr lang="en-US" sz="2400" i="1" dirty="0" smtClean="0"/>
              <a:t>linearly separable</a:t>
            </a:r>
            <a:endParaRPr lang="en-US" sz="2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</a:t>
              </a:r>
              <a:r>
                <a:rPr lang="en-US" sz="2400" smtClean="0"/>
                <a:t>input data is </a:t>
              </a:r>
              <a:r>
                <a:rPr lang="en-US" sz="2400" dirty="0" smtClean="0"/>
                <a:t>some twisted up manifold</a:t>
              </a:r>
              <a:endParaRPr lang="en-US" sz="24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107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6" name="Rectangle 4"/>
          <p:cNvSpPr>
            <a:spLocks noGrp="1" noChangeArrowheads="1"/>
          </p:cNvSpPr>
          <p:nvPr>
            <p:ph type="title"/>
          </p:nvPr>
        </p:nvSpPr>
        <p:spPr>
          <a:xfrm>
            <a:off x="322729" y="0"/>
            <a:ext cx="8525435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Basic Idea Behind Anomaly Detection</a:t>
            </a:r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67531" y="1987602"/>
            <a:ext cx="8451787" cy="3629025"/>
            <a:chOff x="762000" y="718457"/>
            <a:chExt cx="8451787" cy="3629025"/>
          </a:xfrm>
        </p:grpSpPr>
        <p:sp>
          <p:nvSpPr>
            <p:cNvPr id="269317" name="Oval 5"/>
            <p:cNvSpPr>
              <a:spLocks noChangeArrowheads="1"/>
            </p:cNvSpPr>
            <p:nvPr/>
          </p:nvSpPr>
          <p:spPr bwMode="auto">
            <a:xfrm>
              <a:off x="3497263" y="31060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8" name="Oval 6"/>
            <p:cNvSpPr>
              <a:spLocks noChangeArrowheads="1"/>
            </p:cNvSpPr>
            <p:nvPr/>
          </p:nvSpPr>
          <p:spPr bwMode="auto">
            <a:xfrm>
              <a:off x="3649663" y="32584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9" name="Oval 7"/>
            <p:cNvSpPr>
              <a:spLocks noChangeArrowheads="1"/>
            </p:cNvSpPr>
            <p:nvPr/>
          </p:nvSpPr>
          <p:spPr bwMode="auto">
            <a:xfrm>
              <a:off x="3825875" y="32505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0" name="Oval 8"/>
            <p:cNvSpPr>
              <a:spLocks noChangeArrowheads="1"/>
            </p:cNvSpPr>
            <p:nvPr/>
          </p:nvSpPr>
          <p:spPr bwMode="auto">
            <a:xfrm>
              <a:off x="3886200" y="36775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1" name="Oval 9"/>
            <p:cNvSpPr>
              <a:spLocks noChangeArrowheads="1"/>
            </p:cNvSpPr>
            <p:nvPr/>
          </p:nvSpPr>
          <p:spPr bwMode="auto">
            <a:xfrm>
              <a:off x="1741488" y="27647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2" name="Oval 10"/>
            <p:cNvSpPr>
              <a:spLocks noChangeArrowheads="1"/>
            </p:cNvSpPr>
            <p:nvPr/>
          </p:nvSpPr>
          <p:spPr bwMode="auto">
            <a:xfrm>
              <a:off x="2465388" y="29282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3" name="Oval 11"/>
            <p:cNvSpPr>
              <a:spLocks noChangeArrowheads="1"/>
            </p:cNvSpPr>
            <p:nvPr/>
          </p:nvSpPr>
          <p:spPr bwMode="auto">
            <a:xfrm>
              <a:off x="4033838" y="34013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4" name="Oval 12"/>
            <p:cNvSpPr>
              <a:spLocks noChangeArrowheads="1"/>
            </p:cNvSpPr>
            <p:nvPr/>
          </p:nvSpPr>
          <p:spPr bwMode="auto">
            <a:xfrm>
              <a:off x="369570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5" name="Oval 13"/>
            <p:cNvSpPr>
              <a:spLocks noChangeArrowheads="1"/>
            </p:cNvSpPr>
            <p:nvPr/>
          </p:nvSpPr>
          <p:spPr bwMode="auto">
            <a:xfrm>
              <a:off x="2649538" y="26647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6" name="Oval 14"/>
            <p:cNvSpPr>
              <a:spLocks noChangeArrowheads="1"/>
            </p:cNvSpPr>
            <p:nvPr/>
          </p:nvSpPr>
          <p:spPr bwMode="auto">
            <a:xfrm>
              <a:off x="2801938" y="28171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7" name="Oval 15"/>
            <p:cNvSpPr>
              <a:spLocks noChangeArrowheads="1"/>
            </p:cNvSpPr>
            <p:nvPr/>
          </p:nvSpPr>
          <p:spPr bwMode="auto">
            <a:xfrm>
              <a:off x="2954338" y="2969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8" name="Oval 16"/>
            <p:cNvSpPr>
              <a:spLocks noChangeArrowheads="1"/>
            </p:cNvSpPr>
            <p:nvPr/>
          </p:nvSpPr>
          <p:spPr bwMode="auto">
            <a:xfrm>
              <a:off x="391795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9" name="Oval 17"/>
            <p:cNvSpPr>
              <a:spLocks noChangeArrowheads="1"/>
            </p:cNvSpPr>
            <p:nvPr/>
          </p:nvSpPr>
          <p:spPr bwMode="auto">
            <a:xfrm>
              <a:off x="3055938" y="2907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0" name="Oval 18"/>
            <p:cNvSpPr>
              <a:spLocks noChangeArrowheads="1"/>
            </p:cNvSpPr>
            <p:nvPr/>
          </p:nvSpPr>
          <p:spPr bwMode="auto">
            <a:xfrm>
              <a:off x="3208338" y="30600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1" name="Oval 19"/>
            <p:cNvSpPr>
              <a:spLocks noChangeArrowheads="1"/>
            </p:cNvSpPr>
            <p:nvPr/>
          </p:nvSpPr>
          <p:spPr bwMode="auto">
            <a:xfrm>
              <a:off x="3360738" y="32124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2" name="Oval 20"/>
            <p:cNvSpPr>
              <a:spLocks noChangeArrowheads="1"/>
            </p:cNvSpPr>
            <p:nvPr/>
          </p:nvSpPr>
          <p:spPr bwMode="auto">
            <a:xfrm>
              <a:off x="3513138" y="33648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3" name="Oval 21"/>
            <p:cNvSpPr>
              <a:spLocks noChangeArrowheads="1"/>
            </p:cNvSpPr>
            <p:nvPr/>
          </p:nvSpPr>
          <p:spPr bwMode="auto">
            <a:xfrm>
              <a:off x="32781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4" name="Oval 22"/>
            <p:cNvSpPr>
              <a:spLocks noChangeArrowheads="1"/>
            </p:cNvSpPr>
            <p:nvPr/>
          </p:nvSpPr>
          <p:spPr bwMode="auto">
            <a:xfrm>
              <a:off x="34305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5" name="Oval 23"/>
            <p:cNvSpPr>
              <a:spLocks noChangeArrowheads="1"/>
            </p:cNvSpPr>
            <p:nvPr/>
          </p:nvSpPr>
          <p:spPr bwMode="auto">
            <a:xfrm>
              <a:off x="3800475" y="3444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6" name="Oval 24"/>
            <p:cNvSpPr>
              <a:spLocks noChangeArrowheads="1"/>
            </p:cNvSpPr>
            <p:nvPr/>
          </p:nvSpPr>
          <p:spPr bwMode="auto">
            <a:xfrm>
              <a:off x="3735388" y="30028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7" name="Oval 25"/>
            <p:cNvSpPr>
              <a:spLocks noChangeArrowheads="1"/>
            </p:cNvSpPr>
            <p:nvPr/>
          </p:nvSpPr>
          <p:spPr bwMode="auto">
            <a:xfrm>
              <a:off x="2735263" y="22519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8" name="Oval 26"/>
            <p:cNvSpPr>
              <a:spLocks noChangeArrowheads="1"/>
            </p:cNvSpPr>
            <p:nvPr/>
          </p:nvSpPr>
          <p:spPr bwMode="auto">
            <a:xfrm>
              <a:off x="2887663" y="24043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9" name="Oval 27"/>
            <p:cNvSpPr>
              <a:spLocks noChangeArrowheads="1"/>
            </p:cNvSpPr>
            <p:nvPr/>
          </p:nvSpPr>
          <p:spPr bwMode="auto">
            <a:xfrm>
              <a:off x="3040063" y="25567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0" name="Oval 28"/>
            <p:cNvSpPr>
              <a:spLocks noChangeArrowheads="1"/>
            </p:cNvSpPr>
            <p:nvPr/>
          </p:nvSpPr>
          <p:spPr bwMode="auto">
            <a:xfrm>
              <a:off x="3192463" y="27091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1" name="Oval 29"/>
            <p:cNvSpPr>
              <a:spLocks noChangeArrowheads="1"/>
            </p:cNvSpPr>
            <p:nvPr/>
          </p:nvSpPr>
          <p:spPr bwMode="auto">
            <a:xfrm>
              <a:off x="2295525" y="2072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2" name="Oval 30"/>
            <p:cNvSpPr>
              <a:spLocks noChangeArrowheads="1"/>
            </p:cNvSpPr>
            <p:nvPr/>
          </p:nvSpPr>
          <p:spPr bwMode="auto">
            <a:xfrm>
              <a:off x="3408363" y="28996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3" name="Oval 31"/>
            <p:cNvSpPr>
              <a:spLocks noChangeArrowheads="1"/>
            </p:cNvSpPr>
            <p:nvPr/>
          </p:nvSpPr>
          <p:spPr bwMode="auto">
            <a:xfrm>
              <a:off x="2417763" y="2399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4" name="Oval 32"/>
            <p:cNvSpPr>
              <a:spLocks noChangeArrowheads="1"/>
            </p:cNvSpPr>
            <p:nvPr/>
          </p:nvSpPr>
          <p:spPr bwMode="auto">
            <a:xfrm>
              <a:off x="2649538" y="24154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5" name="Oval 33"/>
            <p:cNvSpPr>
              <a:spLocks noChangeArrowheads="1"/>
            </p:cNvSpPr>
            <p:nvPr/>
          </p:nvSpPr>
          <p:spPr bwMode="auto">
            <a:xfrm>
              <a:off x="2122488" y="23932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6" name="Oval 34"/>
            <p:cNvSpPr>
              <a:spLocks noChangeArrowheads="1"/>
            </p:cNvSpPr>
            <p:nvPr/>
          </p:nvSpPr>
          <p:spPr bwMode="auto">
            <a:xfrm>
              <a:off x="22748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7" name="Oval 35"/>
            <p:cNvSpPr>
              <a:spLocks noChangeArrowheads="1"/>
            </p:cNvSpPr>
            <p:nvPr/>
          </p:nvSpPr>
          <p:spPr bwMode="auto">
            <a:xfrm>
              <a:off x="24272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8" name="Oval 36"/>
            <p:cNvSpPr>
              <a:spLocks noChangeArrowheads="1"/>
            </p:cNvSpPr>
            <p:nvPr/>
          </p:nvSpPr>
          <p:spPr bwMode="auto">
            <a:xfrm>
              <a:off x="2740025" y="30219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9" name="Oval 37"/>
            <p:cNvSpPr>
              <a:spLocks noChangeArrowheads="1"/>
            </p:cNvSpPr>
            <p:nvPr/>
          </p:nvSpPr>
          <p:spPr bwMode="auto">
            <a:xfrm>
              <a:off x="1803400" y="25075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0" name="Oval 38"/>
            <p:cNvSpPr>
              <a:spLocks noChangeArrowheads="1"/>
            </p:cNvSpPr>
            <p:nvPr/>
          </p:nvSpPr>
          <p:spPr bwMode="auto">
            <a:xfrm>
              <a:off x="1955800" y="26599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1" name="Oval 39"/>
            <p:cNvSpPr>
              <a:spLocks noChangeArrowheads="1"/>
            </p:cNvSpPr>
            <p:nvPr/>
          </p:nvSpPr>
          <p:spPr bwMode="auto">
            <a:xfrm>
              <a:off x="2108200" y="28123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2" name="Oval 40"/>
            <p:cNvSpPr>
              <a:spLocks noChangeArrowheads="1"/>
            </p:cNvSpPr>
            <p:nvPr/>
          </p:nvSpPr>
          <p:spPr bwMode="auto">
            <a:xfrm>
              <a:off x="1600200" y="2588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3" name="Oval 41"/>
            <p:cNvSpPr>
              <a:spLocks noChangeArrowheads="1"/>
            </p:cNvSpPr>
            <p:nvPr/>
          </p:nvSpPr>
          <p:spPr bwMode="auto">
            <a:xfrm>
              <a:off x="1803400" y="2301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4" name="Oval 42"/>
            <p:cNvSpPr>
              <a:spLocks noChangeArrowheads="1"/>
            </p:cNvSpPr>
            <p:nvPr/>
          </p:nvSpPr>
          <p:spPr bwMode="auto">
            <a:xfrm>
              <a:off x="1955800" y="2453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5" name="Oval 43"/>
            <p:cNvSpPr>
              <a:spLocks noChangeArrowheads="1"/>
            </p:cNvSpPr>
            <p:nvPr/>
          </p:nvSpPr>
          <p:spPr bwMode="auto">
            <a:xfrm>
              <a:off x="2108200" y="26059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6" name="Oval 44"/>
            <p:cNvSpPr>
              <a:spLocks noChangeArrowheads="1"/>
            </p:cNvSpPr>
            <p:nvPr/>
          </p:nvSpPr>
          <p:spPr bwMode="auto">
            <a:xfrm>
              <a:off x="2260600" y="27583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71" name="Freeform 59"/>
            <p:cNvSpPr>
              <a:spLocks/>
            </p:cNvSpPr>
            <p:nvPr/>
          </p:nvSpPr>
          <p:spPr bwMode="auto">
            <a:xfrm>
              <a:off x="1620838" y="2845707"/>
              <a:ext cx="2274887" cy="947738"/>
            </a:xfrm>
            <a:custGeom>
              <a:avLst/>
              <a:gdLst>
                <a:gd name="T0" fmla="*/ 0 w 1433"/>
                <a:gd name="T1" fmla="*/ 0 h 597"/>
                <a:gd name="T2" fmla="*/ 286 w 1433"/>
                <a:gd name="T3" fmla="*/ 43 h 597"/>
                <a:gd name="T4" fmla="*/ 519 w 1433"/>
                <a:gd name="T5" fmla="*/ 108 h 597"/>
                <a:gd name="T6" fmla="*/ 857 w 1433"/>
                <a:gd name="T7" fmla="*/ 209 h 597"/>
                <a:gd name="T8" fmla="*/ 1030 w 1433"/>
                <a:gd name="T9" fmla="*/ 281 h 597"/>
                <a:gd name="T10" fmla="*/ 1102 w 1433"/>
                <a:gd name="T11" fmla="*/ 331 h 597"/>
                <a:gd name="T12" fmla="*/ 1433 w 1433"/>
                <a:gd name="T13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3" h="597">
                  <a:moveTo>
                    <a:pt x="0" y="0"/>
                  </a:moveTo>
                  <a:lnTo>
                    <a:pt x="286" y="43"/>
                  </a:lnTo>
                  <a:lnTo>
                    <a:pt x="519" y="108"/>
                  </a:lnTo>
                  <a:lnTo>
                    <a:pt x="857" y="209"/>
                  </a:lnTo>
                  <a:lnTo>
                    <a:pt x="1030" y="281"/>
                  </a:lnTo>
                  <a:lnTo>
                    <a:pt x="1102" y="331"/>
                  </a:lnTo>
                  <a:lnTo>
                    <a:pt x="1433" y="597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2" name="Freeform 60"/>
            <p:cNvSpPr>
              <a:spLocks/>
            </p:cNvSpPr>
            <p:nvPr/>
          </p:nvSpPr>
          <p:spPr bwMode="auto">
            <a:xfrm>
              <a:off x="1758950" y="1999570"/>
              <a:ext cx="2411413" cy="1406525"/>
            </a:xfrm>
            <a:custGeom>
              <a:avLst/>
              <a:gdLst>
                <a:gd name="T0" fmla="*/ 0 w 1519"/>
                <a:gd name="T1" fmla="*/ 0 h 886"/>
                <a:gd name="T2" fmla="*/ 437 w 1519"/>
                <a:gd name="T3" fmla="*/ 43 h 886"/>
                <a:gd name="T4" fmla="*/ 677 w 1519"/>
                <a:gd name="T5" fmla="*/ 130 h 886"/>
                <a:gd name="T6" fmla="*/ 929 w 1519"/>
                <a:gd name="T7" fmla="*/ 266 h 886"/>
                <a:gd name="T8" fmla="*/ 1130 w 1519"/>
                <a:gd name="T9" fmla="*/ 389 h 886"/>
                <a:gd name="T10" fmla="*/ 1310 w 1519"/>
                <a:gd name="T11" fmla="*/ 598 h 886"/>
                <a:gd name="T12" fmla="*/ 1519 w 1519"/>
                <a:gd name="T1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886">
                  <a:moveTo>
                    <a:pt x="0" y="0"/>
                  </a:moveTo>
                  <a:lnTo>
                    <a:pt x="437" y="43"/>
                  </a:lnTo>
                  <a:lnTo>
                    <a:pt x="677" y="130"/>
                  </a:lnTo>
                  <a:lnTo>
                    <a:pt x="929" y="266"/>
                  </a:lnTo>
                  <a:lnTo>
                    <a:pt x="1130" y="389"/>
                  </a:lnTo>
                  <a:lnTo>
                    <a:pt x="1310" y="598"/>
                  </a:lnTo>
                  <a:lnTo>
                    <a:pt x="1519" y="886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4" name="Text Box 62"/>
            <p:cNvSpPr txBox="1">
              <a:spLocks noChangeArrowheads="1"/>
            </p:cNvSpPr>
            <p:nvPr/>
          </p:nvSpPr>
          <p:spPr bwMode="auto">
            <a:xfrm>
              <a:off x="762000" y="3980770"/>
              <a:ext cx="2895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Collected ‘Nominal’ Data</a:t>
              </a:r>
            </a:p>
          </p:txBody>
        </p:sp>
        <p:sp>
          <p:nvSpPr>
            <p:cNvPr id="269375" name="Line 63"/>
            <p:cNvSpPr>
              <a:spLocks noChangeShapeType="1"/>
            </p:cNvSpPr>
            <p:nvPr/>
          </p:nvSpPr>
          <p:spPr bwMode="auto">
            <a:xfrm flipV="1">
              <a:off x="2057400" y="2761570"/>
              <a:ext cx="53340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6" name="Text Box 64"/>
            <p:cNvSpPr txBox="1">
              <a:spLocks noChangeArrowheads="1"/>
            </p:cNvSpPr>
            <p:nvPr/>
          </p:nvSpPr>
          <p:spPr bwMode="auto">
            <a:xfrm>
              <a:off x="4033838" y="1275617"/>
              <a:ext cx="5179949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b="1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Idea: Assume </a:t>
              </a:r>
              <a:r>
                <a:rPr lang="en-US" altLang="en-US" sz="1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that a boundary exists</a:t>
              </a:r>
              <a:r>
                <a:rPr lang="en-US" altLang="en-US" b="1" dirty="0">
                  <a:latin typeface="Arial" charset="0"/>
                </a:rPr>
                <a:t> </a:t>
              </a:r>
              <a:r>
                <a:rPr lang="en-US" altLang="en-US" b="1" dirty="0" smtClean="0">
                  <a:latin typeface="Arial" charset="0"/>
                </a:rPr>
                <a:t>and that</a:t>
              </a:r>
              <a:r>
                <a:rPr lang="en-US" altLang="en-US" sz="1800" dirty="0">
                  <a:latin typeface="Arial" charset="0"/>
                </a:rPr>
                <a:t/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Nominal data is inside the boundary</a:t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</a:t>
              </a:r>
              <a:r>
                <a:rPr lang="en-US" altLang="en-US" sz="1800" dirty="0" smtClean="0">
                  <a:latin typeface="Arial" charset="0"/>
                </a:rPr>
                <a:t>Anomalous data </a:t>
              </a:r>
              <a:r>
                <a:rPr lang="en-US" altLang="en-US" sz="1800" dirty="0">
                  <a:latin typeface="Arial" charset="0"/>
                </a:rPr>
                <a:t>is </a:t>
              </a:r>
              <a:r>
                <a:rPr lang="en-US" altLang="en-US" sz="1800" dirty="0" smtClean="0">
                  <a:latin typeface="Arial" charset="0"/>
                </a:rPr>
                <a:t>outside the boundary</a:t>
              </a:r>
              <a:endParaRPr lang="en-US" altLang="en-US" sz="1800" dirty="0">
                <a:latin typeface="Arial" charset="0"/>
              </a:endParaRPr>
            </a:p>
          </p:txBody>
        </p:sp>
        <p:sp>
          <p:nvSpPr>
            <p:cNvPr id="269377" name="Line 65"/>
            <p:cNvSpPr>
              <a:spLocks noChangeShapeType="1"/>
            </p:cNvSpPr>
            <p:nvPr/>
          </p:nvSpPr>
          <p:spPr bwMode="auto">
            <a:xfrm flipH="1">
              <a:off x="3360738" y="1771829"/>
              <a:ext cx="762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9" name="Oval 67"/>
            <p:cNvSpPr>
              <a:spLocks noChangeArrowheads="1"/>
            </p:cNvSpPr>
            <p:nvPr/>
          </p:nvSpPr>
          <p:spPr bwMode="auto">
            <a:xfrm>
              <a:off x="2743200" y="169477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80" name="Text Box 68"/>
            <p:cNvSpPr txBox="1">
              <a:spLocks noChangeArrowheads="1"/>
            </p:cNvSpPr>
            <p:nvPr/>
          </p:nvSpPr>
          <p:spPr bwMode="auto">
            <a:xfrm>
              <a:off x="1524000" y="718457"/>
              <a:ext cx="1524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An anomaly</a:t>
              </a:r>
            </a:p>
          </p:txBody>
        </p:sp>
        <p:sp>
          <p:nvSpPr>
            <p:cNvPr id="269381" name="Line 69"/>
            <p:cNvSpPr>
              <a:spLocks noChangeShapeType="1"/>
            </p:cNvSpPr>
            <p:nvPr/>
          </p:nvSpPr>
          <p:spPr bwMode="auto">
            <a:xfrm>
              <a:off x="2317763" y="1086758"/>
              <a:ext cx="381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9378" name="Text Box 66"/>
          <p:cNvSpPr txBox="1">
            <a:spLocks noChangeArrowheads="1"/>
          </p:cNvSpPr>
          <p:nvPr/>
        </p:nvSpPr>
        <p:spPr bwMode="auto">
          <a:xfrm>
            <a:off x="4233069" y="4103740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to </a:t>
            </a:r>
            <a:r>
              <a:rPr lang="en-US" altLang="en-US" dirty="0" smtClean="0">
                <a:latin typeface="Arial" charset="0"/>
              </a:rPr>
              <a:t>estimate/approximate </a:t>
            </a:r>
            <a:r>
              <a:rPr lang="en-US" altLang="en-US" dirty="0">
                <a:latin typeface="Arial" charset="0"/>
              </a:rPr>
              <a:t>the boundary?</a:t>
            </a:r>
          </a:p>
        </p:txBody>
      </p:sp>
      <p:sp>
        <p:nvSpPr>
          <p:cNvPr id="269382" name="Text Box 70"/>
          <p:cNvSpPr txBox="1">
            <a:spLocks noChangeArrowheads="1"/>
          </p:cNvSpPr>
          <p:nvPr/>
        </p:nvSpPr>
        <p:spPr bwMode="auto">
          <a:xfrm>
            <a:off x="4233069" y="4880027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What measurement(s) caused the anomaly?</a:t>
            </a:r>
          </a:p>
        </p:txBody>
      </p:sp>
      <p:sp>
        <p:nvSpPr>
          <p:cNvPr id="269383" name="Text Box 71"/>
          <p:cNvSpPr txBox="1">
            <a:spLocks noChangeArrowheads="1"/>
          </p:cNvSpPr>
          <p:nvPr/>
        </p:nvSpPr>
        <p:spPr bwMode="auto">
          <a:xfrm>
            <a:off x="4233069" y="5656314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far off-nominal is the </a:t>
            </a:r>
            <a:r>
              <a:rPr lang="en-US" altLang="en-US" dirty="0" smtClean="0">
                <a:latin typeface="Arial" charset="0"/>
              </a:rPr>
              <a:t>anomaly/feature</a:t>
            </a:r>
            <a:r>
              <a:rPr lang="en-US" altLang="en-US" dirty="0">
                <a:latin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91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78" grpId="0" animBg="1"/>
      <p:bldP spid="269382" grpId="0" animBg="1"/>
      <p:bldP spid="26938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Way To Visualize Anomalies</a:t>
            </a:r>
            <a:br>
              <a:rPr lang="en-US" dirty="0" smtClean="0"/>
            </a:br>
            <a:r>
              <a:rPr lang="en-US" dirty="0" smtClean="0"/>
              <a:t>(labeled </a:t>
            </a:r>
            <a:r>
              <a:rPr lang="en-US" dirty="0" err="1" smtClean="0"/>
              <a:t>netflow</a:t>
            </a:r>
            <a:r>
              <a:rPr lang="en-US" dirty="0" smtClean="0"/>
              <a:t> dataset)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48" y="1573696"/>
            <a:ext cx="5284304" cy="528430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100971" y="3922643"/>
            <a:ext cx="1113181" cy="954157"/>
          </a:xfrm>
          <a:prstGeom prst="ellipse">
            <a:avLst/>
          </a:prstGeom>
          <a:solidFill>
            <a:srgbClr val="00B050">
              <a:alpha val="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4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lnSpcReduction="10000"/>
          </a:bodyPr>
          <a:lstStyle/>
          <a:p>
            <a:r>
              <a:rPr lang="en-US" strike="sngStrike" dirty="0" smtClean="0"/>
              <a:t>What is all the (ML) excitement about?</a:t>
            </a:r>
          </a:p>
          <a:p>
            <a:endParaRPr lang="en-US" dirty="0"/>
          </a:p>
          <a:p>
            <a:r>
              <a:rPr lang="en-US" strike="sngStrike" dirty="0" smtClean="0"/>
              <a:t>Review: What is ML (and why do we care)?</a:t>
            </a:r>
          </a:p>
          <a:p>
            <a:endParaRPr lang="en-US" dirty="0" smtClean="0"/>
          </a:p>
          <a:p>
            <a:r>
              <a:rPr lang="en-US" strike="sngStrike" dirty="0"/>
              <a:t>ML Tools for Security, </a:t>
            </a:r>
            <a:r>
              <a:rPr lang="en-US" strike="sngStrike" dirty="0" err="1"/>
              <a:t>DevOPs</a:t>
            </a:r>
            <a:r>
              <a:rPr lang="en-US" strike="sngStrike" dirty="0"/>
              <a:t>, and </a:t>
            </a:r>
            <a:r>
              <a:rPr lang="en-US" strike="sngStrike" dirty="0" smtClean="0"/>
              <a:t>Beyond</a:t>
            </a:r>
          </a:p>
          <a:p>
            <a:endParaRPr lang="en-US" dirty="0"/>
          </a:p>
          <a:p>
            <a:r>
              <a:rPr lang="en-US" dirty="0" smtClean="0"/>
              <a:t>What the Future Holds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8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723323" cy="848139"/>
          </a:xfrm>
        </p:spPr>
        <p:txBody>
          <a:bodyPr/>
          <a:lstStyle/>
          <a:p>
            <a:r>
              <a:rPr lang="en-US" u="sng" dirty="0" smtClean="0"/>
              <a:t>What The Future Holds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8006"/>
            <a:ext cx="8229600" cy="5763563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 smtClean="0"/>
              <a:t>These technologies, which have been so successful in perceptual tasks, are coming to networking…now</a:t>
            </a:r>
          </a:p>
          <a:p>
            <a:pPr lvl="1"/>
            <a:r>
              <a:rPr lang="en-US" sz="6400" dirty="0" smtClean="0"/>
              <a:t>Extremely powerful deep neural nets (DNNs)</a:t>
            </a:r>
          </a:p>
          <a:p>
            <a:pPr lvl="2"/>
            <a:r>
              <a:rPr lang="en-US" sz="5600" dirty="0" smtClean="0"/>
              <a:t>Remember</a:t>
            </a:r>
            <a:r>
              <a:rPr lang="en-US" sz="5600" dirty="0"/>
              <a:t>, </a:t>
            </a:r>
            <a:r>
              <a:rPr lang="en-US" sz="5600" dirty="0" smtClean="0"/>
              <a:t>conventional </a:t>
            </a:r>
            <a:r>
              <a:rPr lang="en-US" sz="5600" dirty="0"/>
              <a:t>statistical models learn simple patterns or </a:t>
            </a:r>
            <a:r>
              <a:rPr lang="en-US" sz="5600" dirty="0" smtClean="0"/>
              <a:t>clusters </a:t>
            </a:r>
          </a:p>
          <a:p>
            <a:pPr lvl="2"/>
            <a:r>
              <a:rPr lang="en-US" sz="5600" dirty="0" smtClean="0"/>
              <a:t>OTOH,  large DNNs learn a computation (function)</a:t>
            </a:r>
          </a:p>
          <a:p>
            <a:pPr lvl="1"/>
            <a:r>
              <a:rPr lang="en-US" sz="6400" dirty="0" smtClean="0"/>
              <a:t>More emphasis on control/real-time/on-line</a:t>
            </a:r>
          </a:p>
          <a:p>
            <a:pPr lvl="2"/>
            <a:r>
              <a:rPr lang="en-US" sz="5600" dirty="0"/>
              <a:t>e</a:t>
            </a:r>
            <a:r>
              <a:rPr lang="en-US" sz="5600" dirty="0" smtClean="0"/>
              <a:t>.g., RNN/Memory Nets, Reinforcement learning</a:t>
            </a:r>
          </a:p>
          <a:p>
            <a:pPr lvl="2"/>
            <a:r>
              <a:rPr lang="en-US" sz="5600" dirty="0" smtClean="0"/>
              <a:t>Can analyze sophisticated time-series/long range dependencies</a:t>
            </a:r>
          </a:p>
          <a:p>
            <a:endParaRPr lang="en-US" sz="6400" dirty="0" smtClean="0"/>
          </a:p>
          <a:p>
            <a:r>
              <a:rPr lang="en-US" sz="7200" dirty="0" smtClean="0"/>
              <a:t>ML will be doing unexpected network (CSNSE) tasks</a:t>
            </a:r>
          </a:p>
          <a:p>
            <a:pPr lvl="1"/>
            <a:r>
              <a:rPr lang="en-US" sz="6400" dirty="0" smtClean="0"/>
              <a:t>Who thought we’d be this close to  self-driving cars?</a:t>
            </a:r>
          </a:p>
          <a:p>
            <a:pPr lvl="1"/>
            <a:r>
              <a:rPr lang="en-US" sz="6400" dirty="0" smtClean="0"/>
              <a:t>DNNs already </a:t>
            </a:r>
            <a:r>
              <a:rPr lang="en-US" sz="6400" i="1" dirty="0" smtClean="0"/>
              <a:t>write code</a:t>
            </a:r>
            <a:r>
              <a:rPr lang="en-US" sz="6400" dirty="0" smtClean="0"/>
              <a:t> </a:t>
            </a:r>
          </a:p>
          <a:p>
            <a:pPr lvl="2"/>
            <a:r>
              <a:rPr lang="en-US" sz="6000" dirty="0"/>
              <a:t>T</a:t>
            </a:r>
            <a:r>
              <a:rPr lang="en-US" sz="6000" dirty="0" smtClean="0"/>
              <a:t>he weight matrix </a:t>
            </a:r>
            <a:r>
              <a:rPr lang="en-US" sz="6000" b="1" dirty="0" smtClean="0"/>
              <a:t>W </a:t>
            </a:r>
            <a:r>
              <a:rPr lang="en-US" sz="6000" dirty="0" smtClean="0"/>
              <a:t>(this is what is learned)</a:t>
            </a:r>
          </a:p>
          <a:p>
            <a:pPr lvl="2"/>
            <a:r>
              <a:rPr lang="en-US" sz="6000" dirty="0" smtClean="0"/>
              <a:t>Neural Turing Machines and other memory nets</a:t>
            </a:r>
          </a:p>
          <a:p>
            <a:pPr lvl="2"/>
            <a:r>
              <a:rPr lang="en-US" sz="6000" dirty="0" smtClean="0"/>
              <a:t>Neural GPUs </a:t>
            </a:r>
            <a:r>
              <a:rPr lang="en-US" sz="6000" dirty="0" smtClean="0">
                <a:hlinkClick r:id="rId2"/>
              </a:rPr>
              <a:t>http://arxiv.org/pdf/1511.08228v2.pdf</a:t>
            </a:r>
            <a:endParaRPr lang="en-US" sz="6000" dirty="0" smtClean="0"/>
          </a:p>
          <a:p>
            <a:pPr lvl="1"/>
            <a:r>
              <a:rPr lang="en-US" sz="6400" dirty="0" smtClean="0"/>
              <a:t>DNNs solve the </a:t>
            </a:r>
            <a:r>
              <a:rPr lang="en-US" sz="6400" i="1" dirty="0" smtClean="0"/>
              <a:t>selectivity-invariance dilemma</a:t>
            </a:r>
            <a:endParaRPr lang="en-US" sz="6400" dirty="0" smtClean="0"/>
          </a:p>
          <a:p>
            <a:endParaRPr lang="en-US" sz="6400" dirty="0" smtClean="0"/>
          </a:p>
          <a:p>
            <a:r>
              <a:rPr lang="en-US" sz="7200" dirty="0"/>
              <a:t>W</a:t>
            </a:r>
            <a:r>
              <a:rPr lang="en-US" sz="7200" dirty="0" smtClean="0"/>
              <a:t>e will see progressively more ML in networking</a:t>
            </a:r>
          </a:p>
          <a:p>
            <a:pPr lvl="1"/>
            <a:r>
              <a:rPr lang="en-US" sz="6400" dirty="0"/>
              <a:t>P</a:t>
            </a:r>
            <a:r>
              <a:rPr lang="en-US" sz="6400" dirty="0" smtClean="0"/>
              <a:t>redictive and reactive roles in management, control and data planes</a:t>
            </a:r>
          </a:p>
          <a:p>
            <a:pPr lvl="1"/>
            <a:r>
              <a:rPr lang="en-US" sz="6400" dirty="0" smtClean="0"/>
              <a:t>This will change the nature of how we design,  build and operate networks</a:t>
            </a:r>
          </a:p>
          <a:p>
            <a:pPr lvl="1"/>
            <a:r>
              <a:rPr lang="en-US" sz="6400" dirty="0" smtClean="0"/>
              <a:t>Recently proposed: IRTF RG on ML for Networking </a:t>
            </a:r>
          </a:p>
          <a:p>
            <a:pPr lvl="1"/>
            <a:r>
              <a:rPr lang="en-US" sz="6000" dirty="0" err="1" smtClean="0"/>
              <a:t>CogNet</a:t>
            </a:r>
            <a:r>
              <a:rPr lang="en-US" sz="6000" dirty="0" smtClean="0"/>
              <a:t>: </a:t>
            </a:r>
            <a:r>
              <a:rPr lang="en-US" sz="6000" dirty="0" smtClean="0">
                <a:hlinkClick r:id="rId3"/>
              </a:rPr>
              <a:t>http://www.cognet.5g-ppp.eu/</a:t>
            </a:r>
            <a:endParaRPr lang="en-US" sz="6000" dirty="0" smtClean="0"/>
          </a:p>
          <a:p>
            <a:pPr lvl="2"/>
            <a:endParaRPr lang="en-US" sz="4800" dirty="0" smtClean="0"/>
          </a:p>
          <a:p>
            <a:r>
              <a:rPr lang="en-US" sz="7200" dirty="0" smtClean="0"/>
              <a:t>We are at the very beginning of a “network intelligence” revolution</a:t>
            </a:r>
          </a:p>
          <a:p>
            <a:pPr lvl="1"/>
            <a:endParaRPr lang="en-US" sz="4400" dirty="0" smtClean="0"/>
          </a:p>
          <a:p>
            <a:endParaRPr lang="en-US" sz="20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6077876" y="2651862"/>
            <a:ext cx="2947285" cy="2332840"/>
            <a:chOff x="6343232" y="2500242"/>
            <a:chExt cx="2800768" cy="2474604"/>
          </a:xfrm>
        </p:grpSpPr>
        <p:pic>
          <p:nvPicPr>
            <p:cNvPr id="6" name="Picture 5" descr="500px-Network33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232" y="3440025"/>
              <a:ext cx="2800768" cy="15348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08514" y="2500242"/>
              <a:ext cx="1178680" cy="391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weights w</a:t>
              </a:r>
              <a:r>
                <a:rPr lang="en-US" baseline="-25000" dirty="0" smtClean="0"/>
                <a:t>i,j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6950057" y="2892018"/>
              <a:ext cx="440994" cy="54800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391051" y="2892018"/>
              <a:ext cx="211677" cy="54800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7391051" y="2892018"/>
              <a:ext cx="952546" cy="812625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reinforcement_learn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66" y="2"/>
            <a:ext cx="2836333" cy="10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Q&amp;A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3225991" y="3120261"/>
            <a:ext cx="2692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Thanks!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07773" y="6250862"/>
            <a:ext cx="6528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hlinkClick r:id="rId3"/>
              </a:rPr>
              <a:t>http://www.1-4-5.net/~dmm/talks/2016/emc.pptx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32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642347" y="209320"/>
            <a:ext cx="7887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Another Way To Think About This</a:t>
            </a:r>
          </a:p>
          <a:p>
            <a:pPr algn="ctr"/>
            <a:r>
              <a:rPr lang="en-US" sz="4000" i="1" dirty="0" smtClean="0"/>
              <a:t>The Automation Continuum  </a:t>
            </a:r>
            <a:endParaRPr lang="en-US" sz="4000" i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06370" y="2370912"/>
            <a:ext cx="6719338" cy="432742"/>
            <a:chOff x="2206370" y="2370912"/>
            <a:chExt cx="6719338" cy="432742"/>
          </a:xfrm>
        </p:grpSpPr>
        <p:sp>
          <p:nvSpPr>
            <p:cNvPr id="11" name="TextBox 10"/>
            <p:cNvSpPr txBox="1"/>
            <p:nvPr/>
          </p:nvSpPr>
          <p:spPr>
            <a:xfrm>
              <a:off x="4636093" y="2370912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Machine Learning</a:t>
              </a:r>
              <a:endParaRPr lang="en-US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206370" y="2771695"/>
              <a:ext cx="6719338" cy="3195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7046" y="3395542"/>
            <a:ext cx="8614850" cy="3455902"/>
            <a:chOff x="57046" y="3395542"/>
            <a:chExt cx="8614850" cy="3455902"/>
          </a:xfrm>
        </p:grpSpPr>
        <p:sp>
          <p:nvSpPr>
            <p:cNvPr id="10" name="TextBox 9"/>
            <p:cNvSpPr txBox="1"/>
            <p:nvPr/>
          </p:nvSpPr>
          <p:spPr>
            <a:xfrm rot="18900000">
              <a:off x="228815" y="4078340"/>
              <a:ext cx="370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</a:rPr>
                <a:t>CLI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7046" y="3395542"/>
              <a:ext cx="8614850" cy="3455902"/>
              <a:chOff x="57046" y="3395542"/>
              <a:chExt cx="8614850" cy="345590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92498" y="3395542"/>
                <a:ext cx="8379398" cy="3190762"/>
                <a:chOff x="53034" y="3085704"/>
                <a:chExt cx="8379398" cy="319076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126868" y="4621591"/>
                  <a:ext cx="7550944" cy="0"/>
                </a:xfrm>
                <a:prstGeom prst="straightConnector1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>
                  <a:off x="126868" y="4135817"/>
                  <a:ext cx="0" cy="48577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994989" y="4135816"/>
                  <a:ext cx="0" cy="48577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 rot="18900000">
                  <a:off x="710826" y="3546160"/>
                  <a:ext cx="106974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CLI SCRIPTING</a:t>
                  </a:r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6955570" y="3268923"/>
                  <a:ext cx="1476862" cy="1352671"/>
                  <a:chOff x="7493071" y="3219331"/>
                  <a:chExt cx="1476862" cy="1352671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>
                  <a:xfrm>
                    <a:off x="7830861" y="4086227"/>
                    <a:ext cx="0" cy="48577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/>
                  <p:cNvSpPr txBox="1"/>
                  <p:nvPr/>
                </p:nvSpPr>
                <p:spPr>
                  <a:xfrm rot="18900000">
                    <a:off x="7493071" y="3219331"/>
                    <a:ext cx="14768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CONTROLLER-BASED</a:t>
                    </a:r>
                    <a:br>
                      <a:rPr lang="en-US" sz="1200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ARCHITECTURE</a:t>
                    </a:r>
                    <a:endParaRPr lang="en-US" sz="12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7" name="Rectangle 26"/>
                <p:cNvSpPr/>
                <p:nvPr/>
              </p:nvSpPr>
              <p:spPr>
                <a:xfrm>
                  <a:off x="126868" y="4806257"/>
                  <a:ext cx="7438646" cy="184666"/>
                </a:xfrm>
                <a:prstGeom prst="rect">
                  <a:avLst/>
                </a:prstGeom>
                <a:gradFill>
                  <a:gsLst>
                    <a:gs pos="100000">
                      <a:srgbClr val="C00000">
                        <a:alpha val="0"/>
                      </a:srgbClr>
                    </a:gs>
                    <a:gs pos="0">
                      <a:srgbClr val="C00000"/>
                    </a:gs>
                    <a:gs pos="38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CLI</a:t>
                  </a:r>
                  <a:endParaRPr lang="en-US" sz="1400" dirty="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365458" y="5063366"/>
                  <a:ext cx="6200055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AUTOMATION</a:t>
                  </a:r>
                  <a:endParaRPr lang="en-US" sz="1400" dirty="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323417" y="5320475"/>
                  <a:ext cx="5242096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INTEGRATION</a:t>
                  </a:r>
                  <a:endParaRPr lang="en-US" sz="1400" dirty="0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3391716" y="5577584"/>
                  <a:ext cx="4168105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PROGRAMMABILITY</a:t>
                  </a:r>
                  <a:endParaRPr lang="en-US" sz="1400" dirty="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751086" y="5834692"/>
                  <a:ext cx="2808734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DEVOPS / NETOPS</a:t>
                  </a:r>
                  <a:endParaRPr lang="en-US" sz="14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3034" y="4583120"/>
                  <a:ext cx="62101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Manual</a:t>
                  </a:r>
                  <a:endParaRPr lang="en-US" sz="11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212245" y="4583120"/>
                  <a:ext cx="13901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Automated/Dynamic</a:t>
                  </a:r>
                  <a:endParaRPr lang="en-US" sz="11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1289642" y="3085704"/>
                  <a:ext cx="1970574" cy="1644973"/>
                  <a:chOff x="1397561" y="2390628"/>
                  <a:chExt cx="2627431" cy="1644973"/>
                </a:xfrm>
              </p:grpSpPr>
              <p:cxnSp>
                <p:nvCxnSpPr>
                  <p:cNvPr id="39" name="Straight Connector 38"/>
                  <p:cNvCxnSpPr/>
                  <p:nvPr/>
                </p:nvCxnSpPr>
                <p:spPr>
                  <a:xfrm>
                    <a:off x="2106231" y="3246382"/>
                    <a:ext cx="0" cy="485775"/>
                  </a:xfrm>
                  <a:prstGeom prst="line">
                    <a:avLst/>
                  </a:prstGeom>
                  <a:ln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/>
                  <p:cNvSpPr txBox="1"/>
                  <p:nvPr/>
                </p:nvSpPr>
                <p:spPr>
                  <a:xfrm rot="18900000">
                    <a:off x="1397561" y="2390628"/>
                    <a:ext cx="26274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accent2"/>
                        </a:solidFill>
                      </a:rPr>
                      <a:t>Average Enterprise</a:t>
                    </a:r>
                    <a:endParaRPr lang="en-US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1" name="Chevron 40"/>
                  <p:cNvSpPr/>
                  <p:nvPr/>
                </p:nvSpPr>
                <p:spPr>
                  <a:xfrm>
                    <a:off x="1987451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5" name="Chevron 64"/>
                  <p:cNvSpPr/>
                  <p:nvPr/>
                </p:nvSpPr>
                <p:spPr>
                  <a:xfrm>
                    <a:off x="1823656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2">
                      <a:alpha val="51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Chevron 70"/>
                  <p:cNvSpPr/>
                  <p:nvPr/>
                </p:nvSpPr>
                <p:spPr>
                  <a:xfrm>
                    <a:off x="1670682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2">
                      <a:alpha val="2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8" name="Group 77"/>
                <p:cNvGrpSpPr/>
                <p:nvPr/>
              </p:nvGrpSpPr>
              <p:grpSpPr>
                <a:xfrm>
                  <a:off x="5226560" y="3085704"/>
                  <a:ext cx="1827093" cy="1644973"/>
                  <a:chOff x="1493210" y="2390628"/>
                  <a:chExt cx="2436124" cy="1644973"/>
                </a:xfrm>
              </p:grpSpPr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2106231" y="3246382"/>
                    <a:ext cx="0" cy="485775"/>
                  </a:xfrm>
                  <a:prstGeom prst="line">
                    <a:avLst/>
                  </a:prstGeom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/>
                  <p:cNvSpPr txBox="1"/>
                  <p:nvPr/>
                </p:nvSpPr>
                <p:spPr>
                  <a:xfrm rot="18900000">
                    <a:off x="1493210" y="2390628"/>
                    <a:ext cx="24361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Industry Pioneers</a:t>
                    </a:r>
                    <a:endParaRPr lang="en-US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81" name="Chevron 80"/>
                  <p:cNvSpPr/>
                  <p:nvPr/>
                </p:nvSpPr>
                <p:spPr>
                  <a:xfrm>
                    <a:off x="1987451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Chevron 81"/>
                  <p:cNvSpPr/>
                  <p:nvPr/>
                </p:nvSpPr>
                <p:spPr>
                  <a:xfrm>
                    <a:off x="1823656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5">
                      <a:lumMod val="75000"/>
                      <a:alpha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Chevron 82"/>
                  <p:cNvSpPr/>
                  <p:nvPr/>
                </p:nvSpPr>
                <p:spPr>
                  <a:xfrm>
                    <a:off x="1670682" y="3798041"/>
                    <a:ext cx="237560" cy="237560"/>
                  </a:xfrm>
                  <a:prstGeom prst="chevron">
                    <a:avLst/>
                  </a:prstGeom>
                  <a:solidFill>
                    <a:schemeClr val="accent5">
                      <a:lumMod val="75000"/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5" name="Rectangle 44"/>
                <p:cNvSpPr/>
                <p:nvPr/>
              </p:nvSpPr>
              <p:spPr>
                <a:xfrm>
                  <a:off x="6035640" y="6091800"/>
                  <a:ext cx="1524180" cy="184666"/>
                </a:xfrm>
                <a:prstGeom prst="rect">
                  <a:avLst/>
                </a:prstGeom>
                <a:gradFill>
                  <a:gsLst>
                    <a:gs pos="0">
                      <a:srgbClr val="C00000">
                        <a:alpha val="0"/>
                      </a:srgbClr>
                    </a:gs>
                    <a:gs pos="55000">
                      <a:srgbClr val="C00000"/>
                    </a:gs>
                    <a:gs pos="100000">
                      <a:srgbClr val="C00000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/>
                    <a:t>ORCHESTRATION</a:t>
                  </a:r>
                  <a:endParaRPr lang="en-US" sz="1400" dirty="0"/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57046" y="6589834"/>
                <a:ext cx="38747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Original slide courtesy Mike Bushong and Joshua Soto </a:t>
                </a:r>
                <a:endParaRPr lang="en-US" sz="1050" dirty="0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7843644" y="5491813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 </a:t>
            </a:r>
          </a:p>
          <a:p>
            <a:r>
              <a:rPr lang="en-US" b="1" dirty="0" smtClean="0"/>
              <a:t>Intelligence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4081" y="1871094"/>
            <a:ext cx="32239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Management plane perspective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332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5373"/>
            <a:ext cx="8686800" cy="8948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Ok, What is All the ML Excitement About?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771" y="1203714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Deep learning</a:t>
            </a:r>
            <a:r>
              <a:rPr lang="en-US" sz="2400" dirty="0" smtClean="0">
                <a:latin typeface="Arial"/>
                <a:cs typeface="Arial"/>
              </a:rPr>
              <a:t> is enjoying great success in an ever expanding number of use cases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Multi-hidden layer 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Many “perceptual” </a:t>
            </a:r>
            <a:r>
              <a:rPr lang="en-US" sz="1600" dirty="0">
                <a:latin typeface="Arial"/>
                <a:cs typeface="Arial"/>
              </a:rPr>
              <a:t>tasks </a:t>
            </a:r>
            <a:r>
              <a:rPr lang="en-US" sz="1600" dirty="0" smtClean="0">
                <a:latin typeface="Arial"/>
                <a:cs typeface="Arial"/>
              </a:rPr>
              <a:t>exhibiting super-human </a:t>
            </a:r>
            <a:r>
              <a:rPr lang="en-US" sz="1600" dirty="0">
                <a:latin typeface="Arial"/>
                <a:cs typeface="Arial"/>
              </a:rPr>
              <a:t>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Networking/non-cognitive domains still lagging/</a:t>
            </a:r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ad-hoc</a:t>
            </a:r>
            <a:endParaRPr lang="en-US" sz="600" dirty="0" smtClean="0">
              <a:solidFill>
                <a:srgbClr val="FF0000"/>
              </a:solidFill>
              <a:latin typeface="Arial"/>
              <a:cs typeface="Arial"/>
              <a:hlinkClick r:id="rId2"/>
            </a:endParaRPr>
          </a:p>
          <a:p>
            <a:pPr lvl="2"/>
            <a:r>
              <a:rPr lang="en-US" sz="1400" dirty="0" smtClean="0">
                <a:latin typeface="Arial"/>
                <a:cs typeface="Arial"/>
                <a:hlinkClick r:id="rId2"/>
              </a:rPr>
              <a:t>http</a:t>
            </a:r>
            <a:r>
              <a:rPr lang="en-US" sz="1400" dirty="0">
                <a:latin typeface="Arial"/>
                <a:cs typeface="Arial"/>
                <a:hlinkClick r:id="rId2"/>
              </a:rPr>
              <a:t>://caia.swin.edu.au/urp/diffuse/</a:t>
            </a:r>
            <a:r>
              <a:rPr lang="en-US" sz="1400" dirty="0" smtClean="0">
                <a:latin typeface="Arial"/>
                <a:cs typeface="Arial"/>
                <a:hlinkClick r:id="rId2"/>
              </a:rPr>
              <a:t>papers.html</a:t>
            </a:r>
            <a:r>
              <a:rPr lang="en-US" sz="1400" dirty="0" smtClean="0">
                <a:latin typeface="Arial"/>
                <a:cs typeface="Arial"/>
              </a:rPr>
              <a:t>  (a bit older research)</a:t>
            </a:r>
          </a:p>
          <a:p>
            <a:pPr lvl="2"/>
            <a:r>
              <a:rPr lang="en-US" sz="1400" dirty="0" smtClean="0">
                <a:latin typeface="Arial"/>
                <a:cs typeface="Arial"/>
              </a:rPr>
              <a:t>Networking is a relatively new (but recently active) domain for ML</a:t>
            </a:r>
          </a:p>
        </p:txBody>
      </p:sp>
      <p:pic>
        <p:nvPicPr>
          <p:cNvPr id="4" name="Picture 3" descr="25CCD2F400000578-2958597-image-a-27_14242701031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2" y="3674737"/>
            <a:ext cx="4535031" cy="2588146"/>
          </a:xfrm>
          <a:prstGeom prst="rect">
            <a:avLst/>
          </a:prstGeom>
        </p:spPr>
      </p:pic>
      <p:pic>
        <p:nvPicPr>
          <p:cNvPr id="5" name="Picture 4" descr="google_auto_caption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64" y="3586902"/>
            <a:ext cx="4198136" cy="2761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28048">
            <a:off x="609919" y="4815569"/>
            <a:ext cx="3427140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Object Recognition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 rot="20255050">
            <a:off x="5491254" y="4602936"/>
            <a:ext cx="2980303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Auto-Captioning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834" y="6392956"/>
            <a:ext cx="871033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Why this is relevant: Network use cases will (eventually) </a:t>
            </a:r>
            <a:r>
              <a:rPr lang="en-US" sz="2000" b="1" smtClean="0">
                <a:solidFill>
                  <a:srgbClr val="FF0000"/>
                </a:solidFill>
              </a:rPr>
              <a:t>use similar technologies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Picture 8" descr="Neural_network_layer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35" y="1715540"/>
            <a:ext cx="2178755" cy="169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8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Auto-Captioning Cartoon</a:t>
            </a:r>
            <a:br>
              <a:rPr lang="en-US" dirty="0" smtClean="0"/>
            </a:br>
            <a:r>
              <a:rPr lang="en-US" dirty="0" smtClean="0"/>
              <a:t> How it Works</a:t>
            </a:r>
            <a:endParaRPr lang="en-US" dirty="0"/>
          </a:p>
        </p:txBody>
      </p:sp>
      <p:pic>
        <p:nvPicPr>
          <p:cNvPr id="4" name="Picture 3" descr="auto-ca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4031"/>
            <a:ext cx="9144000" cy="40583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532909" y="1522888"/>
            <a:ext cx="1316182" cy="3852675"/>
            <a:chOff x="3532909" y="1522888"/>
            <a:chExt cx="1316182" cy="3852675"/>
          </a:xfrm>
        </p:grpSpPr>
        <p:sp>
          <p:nvSpPr>
            <p:cNvPr id="3" name="Rectangle 2"/>
            <p:cNvSpPr/>
            <p:nvPr/>
          </p:nvSpPr>
          <p:spPr>
            <a:xfrm>
              <a:off x="3532909" y="2978726"/>
              <a:ext cx="1316182" cy="2396837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47234" y="1522888"/>
              <a:ext cx="128753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SOTA Vision</a:t>
              </a:r>
            </a:p>
            <a:p>
              <a:r>
                <a:rPr lang="en-US" dirty="0" smtClean="0"/>
                <a:t>Technology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49091" y="1522887"/>
            <a:ext cx="1786236" cy="3852675"/>
            <a:chOff x="4849091" y="1522887"/>
            <a:chExt cx="1786236" cy="3852675"/>
          </a:xfrm>
        </p:grpSpPr>
        <p:sp>
          <p:nvSpPr>
            <p:cNvPr id="5" name="Rectangle 4"/>
            <p:cNvSpPr/>
            <p:nvPr/>
          </p:nvSpPr>
          <p:spPr>
            <a:xfrm>
              <a:off x="4849091" y="2978725"/>
              <a:ext cx="1316182" cy="2396837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73782" y="1522887"/>
              <a:ext cx="1661545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SOTA Vision</a:t>
              </a:r>
            </a:p>
            <a:p>
              <a:r>
                <a:rPr lang="en-US" dirty="0" smtClean="0"/>
                <a:t>NLP Technology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94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11"/>
            <a:ext cx="8229600" cy="1143000"/>
          </a:xfrm>
        </p:spPr>
        <p:txBody>
          <a:bodyPr/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Mobileye Pedestrian Collision Warning - Vehicle - 2012-6-Y4CSnE3C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12803"/>
            <a:ext cx="8045450" cy="4525963"/>
          </a:xfrm>
        </p:spPr>
      </p:pic>
      <p:pic>
        <p:nvPicPr>
          <p:cNvPr id="5" name="Picture 4" descr="road_ready_smal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417639"/>
            <a:ext cx="8137525" cy="5067548"/>
          </a:xfrm>
          <a:prstGeom prst="rect">
            <a:avLst/>
          </a:prstGeom>
        </p:spPr>
      </p:pic>
      <p:pic>
        <p:nvPicPr>
          <p:cNvPr id="3" name="Picture 2" descr="Blue_Tesla_Model_S_Zoutelande_dunes_Holla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233811"/>
            <a:ext cx="8088553" cy="5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</TotalTime>
  <Words>2947</Words>
  <Application>Microsoft Macintosh PowerPoint</Application>
  <PresentationFormat>On-screen Show (4:3)</PresentationFormat>
  <Paragraphs>563</Paragraphs>
  <Slides>57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ＭＳ ゴシック</vt:lpstr>
      <vt:lpstr>msgothic</vt:lpstr>
      <vt:lpstr>Oxygen</vt:lpstr>
      <vt:lpstr>Wingdings</vt:lpstr>
      <vt:lpstr>Office Theme</vt:lpstr>
      <vt:lpstr>1_Office Theme</vt:lpstr>
      <vt:lpstr>Recent Advances in Machine Learning  And Their Application to Networking</vt:lpstr>
      <vt:lpstr>Goals for this Talk</vt:lpstr>
      <vt:lpstr>Agenda</vt:lpstr>
      <vt:lpstr>What is all the Excitement About? Context and Framing</vt:lpstr>
      <vt:lpstr>Conventional View of the Analytics Space</vt:lpstr>
      <vt:lpstr>PowerPoint Presentation</vt:lpstr>
      <vt:lpstr>Ok, What is All the ML Excitement About?</vt:lpstr>
      <vt:lpstr>Auto-Captioning Cartoon  How it Works</vt:lpstr>
      <vt:lpstr>Self-Driving Cars</vt:lpstr>
      <vt:lpstr>How Does Your Car Actually See?</vt:lpstr>
      <vt:lpstr>But There’s More</vt:lpstr>
      <vt:lpstr>PowerPoint Presentation</vt:lpstr>
      <vt:lpstr>PowerPoint Presentation</vt:lpstr>
      <vt:lpstr>Everyone is getting into the game (M&amp;A Gone Wild)</vt:lpstr>
      <vt:lpstr>Lip Reading?</vt:lpstr>
      <vt:lpstr>One More</vt:lpstr>
      <vt:lpstr>PowerPoint Presentation</vt:lpstr>
      <vt:lpstr>Aside: GPUs</vt:lpstr>
      <vt:lpstr>Custom H/W</vt:lpstr>
      <vt:lpstr>Ok, But What About Networking?  (from NANOG 64)</vt:lpstr>
      <vt:lpstr>More from NANOG 64</vt:lpstr>
      <vt:lpstr>IRTF Current Events http://trac.tools.ietf.org/group/irtf/trac/wiki/nml</vt:lpstr>
      <vt:lpstr>OPNFV</vt:lpstr>
      <vt:lpstr>PowerPoint Presentation</vt:lpstr>
      <vt:lpstr>Aside: Dimensionality</vt:lpstr>
      <vt:lpstr>But There’s a Hitch The Curse Of Dimensionality</vt:lpstr>
      <vt:lpstr>Seen Another Way</vt:lpstr>
      <vt:lpstr>Agenda</vt:lpstr>
      <vt:lpstr>All Cool, But What is Machine Learning?</vt:lpstr>
      <vt:lpstr>PowerPoint Presentation</vt:lpstr>
      <vt:lpstr>A Little More Detail</vt:lpstr>
      <vt:lpstr>Artificial Neuron: Biological Inspiration</vt:lpstr>
      <vt:lpstr>Artificial Neuron</vt:lpstr>
      <vt:lpstr>Putting It All Together</vt:lpstr>
      <vt:lpstr>Feed Forward Neural Networks</vt:lpstr>
      <vt:lpstr>Deep Feed Forward Neural Nets  (most of the math I’m going to give you is on this slide )</vt:lpstr>
      <vt:lpstr>More Powerful NN Architectures</vt:lpstr>
      <vt:lpstr>Agenda</vt:lpstr>
      <vt:lpstr>Prototypical ML Stack</vt:lpstr>
      <vt:lpstr>PowerPoint Presentation</vt:lpstr>
      <vt:lpstr>Simple Example: Application Profiling</vt:lpstr>
      <vt:lpstr>Applying Occam’s Razor</vt:lpstr>
      <vt:lpstr>Frequent Pattern Mining  (FP Growth Algorithm)</vt:lpstr>
      <vt:lpstr>K-Means (K-Means Clustering)</vt:lpstr>
      <vt:lpstr>A Little More on K-Means K-Means Algorithm</vt:lpstr>
      <vt:lpstr>Putting It All Together</vt:lpstr>
      <vt:lpstr>BTW, how hard is it to code up FP in  Spark/MLlib/Scala (or Python, Java, R)?</vt:lpstr>
      <vt:lpstr>What About K-Means?</vt:lpstr>
      <vt:lpstr>Application Profiling, cont</vt:lpstr>
      <vt:lpstr>So what is more interesting…</vt:lpstr>
      <vt:lpstr>BTW, What (technically) are Anomalies?</vt:lpstr>
      <vt:lpstr>What is Really Happening Here?</vt:lpstr>
      <vt:lpstr>Basic Idea Behind Anomaly Detection</vt:lpstr>
      <vt:lpstr>One Way To Visualize Anomalies (labeled netflow dataset)</vt:lpstr>
      <vt:lpstr>Agenda</vt:lpstr>
      <vt:lpstr>What The Future Holds</vt:lpstr>
      <vt:lpstr>Q&amp;A</vt:lpstr>
    </vt:vector>
  </TitlesOfParts>
  <Company>UO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Study Group </dc:title>
  <dc:creator>David Meyer</dc:creator>
  <cp:lastModifiedBy>David Meyer</cp:lastModifiedBy>
  <cp:revision>1674</cp:revision>
  <dcterms:created xsi:type="dcterms:W3CDTF">2015-05-12T14:16:44Z</dcterms:created>
  <dcterms:modified xsi:type="dcterms:W3CDTF">2016-02-11T17:38:30Z</dcterms:modified>
</cp:coreProperties>
</file>